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heme/themeOverride1.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27"/>
  </p:notesMasterIdLst>
  <p:handoutMasterIdLst>
    <p:handoutMasterId r:id="rId28"/>
  </p:handoutMasterIdLst>
  <p:sldIdLst>
    <p:sldId id="256" r:id="rId2"/>
    <p:sldId id="272" r:id="rId3"/>
    <p:sldId id="263" r:id="rId4"/>
    <p:sldId id="257" r:id="rId5"/>
    <p:sldId id="271" r:id="rId6"/>
    <p:sldId id="270" r:id="rId7"/>
    <p:sldId id="273" r:id="rId8"/>
    <p:sldId id="258" r:id="rId9"/>
    <p:sldId id="290" r:id="rId10"/>
    <p:sldId id="291" r:id="rId11"/>
    <p:sldId id="292" r:id="rId12"/>
    <p:sldId id="267" r:id="rId13"/>
    <p:sldId id="300" r:id="rId14"/>
    <p:sldId id="302" r:id="rId15"/>
    <p:sldId id="288" r:id="rId16"/>
    <p:sldId id="305" r:id="rId17"/>
    <p:sldId id="306" r:id="rId18"/>
    <p:sldId id="307" r:id="rId19"/>
    <p:sldId id="304" r:id="rId20"/>
    <p:sldId id="310" r:id="rId21"/>
    <p:sldId id="313" r:id="rId22"/>
    <p:sldId id="308" r:id="rId23"/>
    <p:sldId id="299" r:id="rId24"/>
    <p:sldId id="269" r:id="rId25"/>
    <p:sldId id="295" r:id="rId26"/>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9900"/>
    <a:srgbClr val="008000"/>
    <a:srgbClr val="0000FF"/>
    <a:srgbClr val="000B10"/>
    <a:srgbClr val="0066FF"/>
    <a:srgbClr val="0099FF"/>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0860" autoAdjust="0"/>
  </p:normalViewPr>
  <p:slideViewPr>
    <p:cSldViewPr>
      <p:cViewPr varScale="1">
        <p:scale>
          <a:sx n="103" d="100"/>
          <a:sy n="103" d="100"/>
        </p:scale>
        <p:origin x="185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28" y="-5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1" y="1"/>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1" rIns="91423" bIns="45711" numCol="1" anchor="t" anchorCtr="0" compatLnSpc="1">
            <a:prstTxWarp prst="textNoShape">
              <a:avLst/>
            </a:prstTxWarp>
          </a:bodyPr>
          <a:lstStyle>
            <a:lvl1pPr defTabSz="913866">
              <a:defRPr kumimoji="1" sz="1200"/>
            </a:lvl1pPr>
          </a:lstStyle>
          <a:p>
            <a:pPr>
              <a:defRPr/>
            </a:pPr>
            <a:r>
              <a:rPr lang="en-US"/>
              <a:t>Annual Progress Report to School Board</a:t>
            </a:r>
          </a:p>
        </p:txBody>
      </p:sp>
      <p:sp>
        <p:nvSpPr>
          <p:cNvPr id="24579" name="Rectangle 3"/>
          <p:cNvSpPr>
            <a:spLocks noGrp="1" noChangeArrowheads="1"/>
          </p:cNvSpPr>
          <p:nvPr>
            <p:ph type="dt" sz="quarter" idx="1"/>
          </p:nvPr>
        </p:nvSpPr>
        <p:spPr bwMode="auto">
          <a:xfrm>
            <a:off x="3970339" y="1"/>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1" rIns="91423" bIns="45711" numCol="1" anchor="t" anchorCtr="0" compatLnSpc="1">
            <a:prstTxWarp prst="textNoShape">
              <a:avLst/>
            </a:prstTxWarp>
          </a:bodyPr>
          <a:lstStyle>
            <a:lvl1pPr algn="r" defTabSz="913866">
              <a:defRPr kumimoji="1" sz="1200"/>
            </a:lvl1pPr>
          </a:lstStyle>
          <a:p>
            <a:pPr>
              <a:defRPr/>
            </a:pPr>
            <a:fld id="{FF54D897-ABD0-482B-8F06-5CC3D71F81A3}" type="datetimeFigureOut">
              <a:rPr lang="en-US"/>
              <a:pPr>
                <a:defRPr/>
              </a:pPr>
              <a:t>5/1/2026</a:t>
            </a:fld>
            <a:endParaRPr lang="en-US" dirty="0"/>
          </a:p>
        </p:txBody>
      </p:sp>
      <p:sp>
        <p:nvSpPr>
          <p:cNvPr id="24580" name="Rectangle 4"/>
          <p:cNvSpPr>
            <a:spLocks noGrp="1" noChangeArrowheads="1"/>
          </p:cNvSpPr>
          <p:nvPr>
            <p:ph type="ftr" sz="quarter" idx="2"/>
          </p:nvPr>
        </p:nvSpPr>
        <p:spPr bwMode="auto">
          <a:xfrm>
            <a:off x="1"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1" rIns="91423" bIns="45711" numCol="1" anchor="b" anchorCtr="0" compatLnSpc="1">
            <a:prstTxWarp prst="textNoShape">
              <a:avLst/>
            </a:prstTxWarp>
          </a:bodyPr>
          <a:lstStyle>
            <a:lvl1pPr defTabSz="913866">
              <a:defRPr kumimoji="1" sz="1200"/>
            </a:lvl1pPr>
          </a:lstStyle>
          <a:p>
            <a:pPr>
              <a:defRPr/>
            </a:pPr>
            <a:endParaRPr lang="en-US"/>
          </a:p>
        </p:txBody>
      </p:sp>
      <p:sp>
        <p:nvSpPr>
          <p:cNvPr id="24581" name="Rectangle 5"/>
          <p:cNvSpPr>
            <a:spLocks noGrp="1" noChangeArrowheads="1"/>
          </p:cNvSpPr>
          <p:nvPr>
            <p:ph type="sldNum" sz="quarter" idx="3"/>
          </p:nvPr>
        </p:nvSpPr>
        <p:spPr bwMode="auto">
          <a:xfrm>
            <a:off x="3970339" y="8829675"/>
            <a:ext cx="3038475"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1" rIns="91423" bIns="45711" numCol="1" anchor="b" anchorCtr="0" compatLnSpc="1">
            <a:prstTxWarp prst="textNoShape">
              <a:avLst/>
            </a:prstTxWarp>
          </a:bodyPr>
          <a:lstStyle>
            <a:lvl1pPr algn="r" defTabSz="913866">
              <a:defRPr kumimoji="1" sz="1200"/>
            </a:lvl1pPr>
          </a:lstStyle>
          <a:p>
            <a:pPr>
              <a:defRPr/>
            </a:pPr>
            <a:fld id="{08A7C9D2-D1A9-437B-BFAF-2C7D4CBEA682}"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05138"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vert="horz" wrap="square" lIns="91423" tIns="45711" rIns="91423" bIns="45711" numCol="1" anchor="t" anchorCtr="0" compatLnSpc="1">
            <a:prstTxWarp prst="textNoShape">
              <a:avLst/>
            </a:prstTxWarp>
          </a:bodyPr>
          <a:lstStyle>
            <a:lvl1pPr defTabSz="913866" eaLnBrk="0" hangingPunct="0">
              <a:defRPr sz="1200"/>
            </a:lvl1pPr>
          </a:lstStyle>
          <a:p>
            <a:pPr>
              <a:defRPr/>
            </a:pPr>
            <a:r>
              <a:rPr lang="en-US"/>
              <a:t>Annual Progress Report to School Board</a:t>
            </a:r>
          </a:p>
        </p:txBody>
      </p:sp>
      <p:sp>
        <p:nvSpPr>
          <p:cNvPr id="15363" name="Rectangle 3"/>
          <p:cNvSpPr>
            <a:spLocks noGrp="1" noChangeArrowheads="1"/>
          </p:cNvSpPr>
          <p:nvPr>
            <p:ph type="dt" idx="1"/>
          </p:nvPr>
        </p:nvSpPr>
        <p:spPr bwMode="auto">
          <a:xfrm>
            <a:off x="4005264" y="0"/>
            <a:ext cx="3005137"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vert="horz" wrap="square" lIns="91423" tIns="45711" rIns="91423" bIns="45711" numCol="1" anchor="t" anchorCtr="0" compatLnSpc="1">
            <a:prstTxWarp prst="textNoShape">
              <a:avLst/>
            </a:prstTxWarp>
          </a:bodyPr>
          <a:lstStyle>
            <a:lvl1pPr algn="r" defTabSz="913866" eaLnBrk="0" hangingPunct="0">
              <a:defRPr sz="1200"/>
            </a:lvl1pPr>
          </a:lstStyle>
          <a:p>
            <a:pPr>
              <a:defRPr/>
            </a:pPr>
            <a:fld id="{9E7E1D16-95D3-43A9-9E6A-3858D7BFA6B4}" type="datetimeFigureOut">
              <a:rPr lang="en-US"/>
              <a:pPr>
                <a:defRPr/>
              </a:pPr>
              <a:t>5/1/2026</a:t>
            </a:fld>
            <a:endParaRPr lang="en-US" dirty="0"/>
          </a:p>
        </p:txBody>
      </p:sp>
      <p:sp>
        <p:nvSpPr>
          <p:cNvPr id="39940" name="Rectangle 4"/>
          <p:cNvSpPr>
            <a:spLocks noGrp="1" noRot="1" noChangeAspect="1" noChangeArrowheads="1" noTextEdit="1"/>
          </p:cNvSpPr>
          <p:nvPr>
            <p:ph type="sldImg" idx="2"/>
          </p:nvPr>
        </p:nvSpPr>
        <p:spPr bwMode="auto">
          <a:xfrm>
            <a:off x="1143000" y="677863"/>
            <a:ext cx="4724400" cy="35433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23925" y="4446589"/>
            <a:ext cx="5162550" cy="41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vert="horz" wrap="square" lIns="91423" tIns="45711" rIns="91423" bIns="4571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p:cNvSpPr>
            <a:spLocks noGrp="1" noChangeArrowheads="1"/>
          </p:cNvSpPr>
          <p:nvPr>
            <p:ph type="ftr" sz="quarter" idx="4"/>
          </p:nvPr>
        </p:nvSpPr>
        <p:spPr bwMode="auto">
          <a:xfrm>
            <a:off x="0" y="8818564"/>
            <a:ext cx="3005138"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vert="horz" wrap="square" lIns="91423" tIns="45711" rIns="91423" bIns="45711" numCol="1" anchor="b" anchorCtr="0" compatLnSpc="1">
            <a:prstTxWarp prst="textNoShape">
              <a:avLst/>
            </a:prstTxWarp>
          </a:bodyPr>
          <a:lstStyle>
            <a:lvl1pPr defTabSz="913866" eaLnBrk="0" hangingPunct="0">
              <a:defRPr sz="1200"/>
            </a:lvl1pPr>
          </a:lstStyle>
          <a:p>
            <a:pPr>
              <a:defRPr/>
            </a:pPr>
            <a:endParaRPr lang="en-US"/>
          </a:p>
        </p:txBody>
      </p:sp>
      <p:sp>
        <p:nvSpPr>
          <p:cNvPr id="15367" name="Rectangle 7"/>
          <p:cNvSpPr>
            <a:spLocks noGrp="1" noChangeArrowheads="1"/>
          </p:cNvSpPr>
          <p:nvPr>
            <p:ph type="sldNum" sz="quarter" idx="5"/>
          </p:nvPr>
        </p:nvSpPr>
        <p:spPr bwMode="auto">
          <a:xfrm>
            <a:off x="4005264" y="8818564"/>
            <a:ext cx="3005137"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vert="horz" wrap="square" lIns="91423" tIns="45711" rIns="91423" bIns="45711" numCol="1" anchor="b" anchorCtr="0" compatLnSpc="1">
            <a:prstTxWarp prst="textNoShape">
              <a:avLst/>
            </a:prstTxWarp>
          </a:bodyPr>
          <a:lstStyle>
            <a:lvl1pPr algn="r" defTabSz="913866" eaLnBrk="0" hangingPunct="0">
              <a:defRPr sz="1200"/>
            </a:lvl1pPr>
          </a:lstStyle>
          <a:p>
            <a:pPr>
              <a:defRPr/>
            </a:pPr>
            <a:fld id="{16D00850-02D6-4C5F-BC98-F8B9962F19FA}" type="slidenum">
              <a:rPr lang="en-US"/>
              <a:pPr>
                <a:defRPr/>
              </a:pPr>
              <a:t>‹#›</a:t>
            </a:fld>
            <a:endParaRPr lang="en-US" dirty="0"/>
          </a:p>
        </p:txBody>
      </p:sp>
    </p:spTree>
  </p:cSld>
  <p:clrMap bg1="lt1" tx1="dk1" bg2="lt2" tx2="dk2" accent1="accent1" accent2="accent2" accent3="accent3" accent4="accent4" accent5="accent5" accent6="accent6" hlink="hlink" folHlink="folHlink"/>
  <p:hf ftr="0"/>
  <p:notesStyle>
    <a:lvl1pPr algn="l" defTabSz="933450"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61963" algn="l" defTabSz="933450"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23925" algn="l" defTabSz="933450"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87475" algn="l" defTabSz="933450"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49438" algn="l" defTabSz="933450"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40963"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5BBCE504-476D-4E51-9631-52B0261E0146}" type="datetime1">
              <a:rPr lang="en-US" smtClean="0"/>
              <a:pPr defTabSz="912699"/>
              <a:t>5/1/2026</a:t>
            </a:fld>
            <a:endParaRPr lang="en-US" dirty="0"/>
          </a:p>
        </p:txBody>
      </p:sp>
      <p:sp>
        <p:nvSpPr>
          <p:cNvPr id="40964"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33C3E015-7B8B-444C-8065-DEC84256D729}" type="slidenum">
              <a:rPr lang="en-US" smtClean="0"/>
              <a:pPr defTabSz="912699"/>
              <a:t>1</a:t>
            </a:fld>
            <a:endParaRPr lang="en-US" dirty="0"/>
          </a:p>
        </p:txBody>
      </p:sp>
      <p:sp>
        <p:nvSpPr>
          <p:cNvPr id="40965" name="Slide Image Placeholder 1"/>
          <p:cNvSpPr>
            <a:spLocks noGrp="1" noRot="1" noChangeAspect="1" noTextEdit="1"/>
          </p:cNvSpPr>
          <p:nvPr>
            <p:ph type="sldImg"/>
          </p:nvPr>
        </p:nvSpPr>
        <p:spPr>
          <a:ln/>
        </p:spPr>
      </p:sp>
      <p:sp>
        <p:nvSpPr>
          <p:cNvPr id="40966" name="Notes Placeholder 2"/>
          <p:cNvSpPr>
            <a:spLocks noGrp="1"/>
          </p:cNvSpPr>
          <p:nvPr>
            <p:ph type="body" idx="1"/>
          </p:nvPr>
        </p:nvSpPr>
        <p:spPr>
          <a:noFill/>
        </p:spPr>
        <p:txBody>
          <a:bodyPr/>
          <a:lstStyle/>
          <a:p>
            <a:endParaRPr lang="en-US">
              <a:latin typeface="Times New Roman" pitchFamily="18" charset="0"/>
            </a:endParaRPr>
          </a:p>
        </p:txBody>
      </p:sp>
      <p:sp>
        <p:nvSpPr>
          <p:cNvPr id="40967"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501F5CA8-7CB6-43AC-AC6F-2DB00DCAED1B}" type="slidenum">
              <a:rPr lang="en-US" sz="1200"/>
              <a:pPr algn="r" defTabSz="896826" eaLnBrk="0" hangingPunct="0"/>
              <a:t>1</a:t>
            </a:fld>
            <a:endParaRPr 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60419"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036FA73D-8511-423C-8AC8-A9B4BDFD091B}" type="datetime1">
              <a:rPr lang="en-US" smtClean="0"/>
              <a:pPr defTabSz="912699"/>
              <a:t>5/1/2026</a:t>
            </a:fld>
            <a:endParaRPr lang="en-US" dirty="0"/>
          </a:p>
        </p:txBody>
      </p:sp>
      <p:sp>
        <p:nvSpPr>
          <p:cNvPr id="60420"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9EA97209-AD71-4CED-B406-B0FCE59F85FE}" type="slidenum">
              <a:rPr lang="en-US" smtClean="0"/>
              <a:pPr defTabSz="912699"/>
              <a:t>15</a:t>
            </a:fld>
            <a:endParaRPr lang="en-US" dirty="0"/>
          </a:p>
        </p:txBody>
      </p:sp>
      <p:sp>
        <p:nvSpPr>
          <p:cNvPr id="60421" name="Slide Image Placeholder 1"/>
          <p:cNvSpPr>
            <a:spLocks noGrp="1" noRot="1" noChangeAspect="1" noTextEdit="1"/>
          </p:cNvSpPr>
          <p:nvPr>
            <p:ph type="sldImg"/>
          </p:nvPr>
        </p:nvSpPr>
        <p:spPr>
          <a:ln/>
        </p:spPr>
      </p:sp>
      <p:sp>
        <p:nvSpPr>
          <p:cNvPr id="60422" name="Notes Placeholder 2"/>
          <p:cNvSpPr>
            <a:spLocks noGrp="1"/>
          </p:cNvSpPr>
          <p:nvPr>
            <p:ph type="body" idx="1"/>
          </p:nvPr>
        </p:nvSpPr>
        <p:spPr>
          <a:noFill/>
        </p:spPr>
        <p:txBody>
          <a:bodyPr/>
          <a:lstStyle/>
          <a:p>
            <a:endParaRPr lang="en-US">
              <a:latin typeface="Times New Roman" pitchFamily="18" charset="0"/>
            </a:endParaRPr>
          </a:p>
        </p:txBody>
      </p:sp>
      <p:sp>
        <p:nvSpPr>
          <p:cNvPr id="60423"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6E5E19DE-A15E-4AB3-9F66-FC3A2627C6C4}" type="slidenum">
              <a:rPr lang="en-US" sz="1200"/>
              <a:pPr algn="r" defTabSz="896826" eaLnBrk="0" hangingPunct="0"/>
              <a:t>15</a:t>
            </a:fld>
            <a:endParaRPr 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62467"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20D79984-3090-4ED3-B466-CE8417626447}" type="datetime1">
              <a:rPr lang="en-US" smtClean="0"/>
              <a:pPr defTabSz="912699"/>
              <a:t>5/1/2026</a:t>
            </a:fld>
            <a:endParaRPr lang="en-US" dirty="0"/>
          </a:p>
        </p:txBody>
      </p:sp>
      <p:sp>
        <p:nvSpPr>
          <p:cNvPr id="62468"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B7A5B7C6-5EBC-454E-ACFF-2DE1BC608AE7}" type="slidenum">
              <a:rPr lang="en-US" smtClean="0"/>
              <a:pPr defTabSz="912699"/>
              <a:t>16</a:t>
            </a:fld>
            <a:endParaRPr lang="en-US" dirty="0"/>
          </a:p>
        </p:txBody>
      </p:sp>
      <p:sp>
        <p:nvSpPr>
          <p:cNvPr id="62469" name="Slide Image Placeholder 1"/>
          <p:cNvSpPr>
            <a:spLocks noGrp="1" noRot="1" noChangeAspect="1" noTextEdit="1"/>
          </p:cNvSpPr>
          <p:nvPr>
            <p:ph type="sldImg"/>
          </p:nvPr>
        </p:nvSpPr>
        <p:spPr>
          <a:ln/>
        </p:spPr>
      </p:sp>
      <p:sp>
        <p:nvSpPr>
          <p:cNvPr id="62470" name="Notes Placeholder 2"/>
          <p:cNvSpPr>
            <a:spLocks noGrp="1"/>
          </p:cNvSpPr>
          <p:nvPr>
            <p:ph type="body" idx="1"/>
          </p:nvPr>
        </p:nvSpPr>
        <p:spPr>
          <a:noFill/>
        </p:spPr>
        <p:txBody>
          <a:bodyPr/>
          <a:lstStyle/>
          <a:p>
            <a:endParaRPr lang="en-US">
              <a:latin typeface="Times New Roman" pitchFamily="18" charset="0"/>
            </a:endParaRPr>
          </a:p>
        </p:txBody>
      </p:sp>
      <p:sp>
        <p:nvSpPr>
          <p:cNvPr id="62471"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EBBFB444-AC85-40EC-9A6F-60ED9BB47846}" type="slidenum">
              <a:rPr lang="en-US" sz="1200"/>
              <a:pPr algn="r" defTabSz="896826" eaLnBrk="0" hangingPunct="0"/>
              <a:t>16</a:t>
            </a:fld>
            <a:endParaRPr 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63491"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5CCF26ED-9AD5-44BD-AACB-58D0A946D231}" type="datetime1">
              <a:rPr lang="en-US" smtClean="0"/>
              <a:pPr defTabSz="912699"/>
              <a:t>5/1/2026</a:t>
            </a:fld>
            <a:endParaRPr lang="en-US" dirty="0"/>
          </a:p>
        </p:txBody>
      </p:sp>
      <p:sp>
        <p:nvSpPr>
          <p:cNvPr id="63492"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113527DF-CBB3-4E69-8554-DB8B5FE6FFAB}" type="slidenum">
              <a:rPr lang="en-US" smtClean="0"/>
              <a:pPr defTabSz="912699"/>
              <a:t>17</a:t>
            </a:fld>
            <a:endParaRPr lang="en-US" dirty="0"/>
          </a:p>
        </p:txBody>
      </p:sp>
      <p:sp>
        <p:nvSpPr>
          <p:cNvPr id="63493" name="Slide Image Placeholder 1"/>
          <p:cNvSpPr>
            <a:spLocks noGrp="1" noRot="1" noChangeAspect="1" noTextEdit="1"/>
          </p:cNvSpPr>
          <p:nvPr>
            <p:ph type="sldImg"/>
          </p:nvPr>
        </p:nvSpPr>
        <p:spPr>
          <a:ln/>
        </p:spPr>
      </p:sp>
      <p:sp>
        <p:nvSpPr>
          <p:cNvPr id="63494" name="Notes Placeholder 2"/>
          <p:cNvSpPr>
            <a:spLocks noGrp="1"/>
          </p:cNvSpPr>
          <p:nvPr>
            <p:ph type="body" idx="1"/>
          </p:nvPr>
        </p:nvSpPr>
        <p:spPr>
          <a:noFill/>
        </p:spPr>
        <p:txBody>
          <a:bodyPr/>
          <a:lstStyle/>
          <a:p>
            <a:endParaRPr lang="en-US">
              <a:latin typeface="Times New Roman" pitchFamily="18" charset="0"/>
            </a:endParaRPr>
          </a:p>
        </p:txBody>
      </p:sp>
      <p:sp>
        <p:nvSpPr>
          <p:cNvPr id="63495"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DE210ED3-37D1-4C11-93D0-BA3399063937}" type="slidenum">
              <a:rPr lang="en-US" sz="1200"/>
              <a:pPr algn="r" defTabSz="896826" eaLnBrk="0" hangingPunct="0"/>
              <a:t>17</a:t>
            </a:fld>
            <a:endParaRPr lang="en-US" sz="12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64515"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571DA65C-1DFB-4134-8A07-D61FC17A06B8}" type="datetime1">
              <a:rPr lang="en-US" smtClean="0"/>
              <a:pPr defTabSz="912699"/>
              <a:t>5/1/2026</a:t>
            </a:fld>
            <a:endParaRPr lang="en-US" dirty="0"/>
          </a:p>
        </p:txBody>
      </p:sp>
      <p:sp>
        <p:nvSpPr>
          <p:cNvPr id="64516"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5ACAF08C-CA19-448D-A555-57EB61C491E2}" type="slidenum">
              <a:rPr lang="en-US" smtClean="0"/>
              <a:pPr defTabSz="912699"/>
              <a:t>18</a:t>
            </a:fld>
            <a:endParaRPr lang="en-US" dirty="0"/>
          </a:p>
        </p:txBody>
      </p:sp>
      <p:sp>
        <p:nvSpPr>
          <p:cNvPr id="64517" name="Slide Image Placeholder 1"/>
          <p:cNvSpPr>
            <a:spLocks noGrp="1" noRot="1" noChangeAspect="1" noTextEdit="1"/>
          </p:cNvSpPr>
          <p:nvPr>
            <p:ph type="sldImg"/>
          </p:nvPr>
        </p:nvSpPr>
        <p:spPr>
          <a:ln/>
        </p:spPr>
      </p:sp>
      <p:sp>
        <p:nvSpPr>
          <p:cNvPr id="64518" name="Notes Placeholder 2"/>
          <p:cNvSpPr>
            <a:spLocks noGrp="1"/>
          </p:cNvSpPr>
          <p:nvPr>
            <p:ph type="body" idx="1"/>
          </p:nvPr>
        </p:nvSpPr>
        <p:spPr>
          <a:noFill/>
        </p:spPr>
        <p:txBody>
          <a:bodyPr/>
          <a:lstStyle/>
          <a:p>
            <a:endParaRPr lang="en-US">
              <a:latin typeface="Times New Roman" pitchFamily="18" charset="0"/>
            </a:endParaRPr>
          </a:p>
        </p:txBody>
      </p:sp>
      <p:sp>
        <p:nvSpPr>
          <p:cNvPr id="64519"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9B4311AC-F818-4936-B120-8F5719E62854}" type="slidenum">
              <a:rPr lang="en-US" sz="1200"/>
              <a:pPr algn="r" defTabSz="896826" eaLnBrk="0" hangingPunct="0"/>
              <a:t>18</a:t>
            </a:fld>
            <a:endParaRPr lang="en-US" sz="12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65539"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B89DE1DE-DD27-478A-9553-27D5D7908761}" type="datetime1">
              <a:rPr lang="en-US" smtClean="0"/>
              <a:pPr defTabSz="912699"/>
              <a:t>5/1/2026</a:t>
            </a:fld>
            <a:endParaRPr lang="en-US" dirty="0"/>
          </a:p>
        </p:txBody>
      </p:sp>
      <p:sp>
        <p:nvSpPr>
          <p:cNvPr id="65540"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6742DCAA-369F-4023-9FA2-6C1CE16F0E79}" type="slidenum">
              <a:rPr lang="en-US" smtClean="0"/>
              <a:pPr defTabSz="912699"/>
              <a:t>19</a:t>
            </a:fld>
            <a:endParaRPr lang="en-US" dirty="0"/>
          </a:p>
        </p:txBody>
      </p:sp>
      <p:sp>
        <p:nvSpPr>
          <p:cNvPr id="65541" name="Slide Image Placeholder 1"/>
          <p:cNvSpPr>
            <a:spLocks noGrp="1" noRot="1" noChangeAspect="1" noTextEdit="1"/>
          </p:cNvSpPr>
          <p:nvPr>
            <p:ph type="sldImg"/>
          </p:nvPr>
        </p:nvSpPr>
        <p:spPr>
          <a:ln/>
        </p:spPr>
      </p:sp>
      <p:sp>
        <p:nvSpPr>
          <p:cNvPr id="65542" name="Notes Placeholder 2"/>
          <p:cNvSpPr>
            <a:spLocks noGrp="1"/>
          </p:cNvSpPr>
          <p:nvPr>
            <p:ph type="body" idx="1"/>
          </p:nvPr>
        </p:nvSpPr>
        <p:spPr>
          <a:noFill/>
        </p:spPr>
        <p:txBody>
          <a:bodyPr/>
          <a:lstStyle/>
          <a:p>
            <a:endParaRPr lang="en-US">
              <a:latin typeface="Times New Roman" pitchFamily="18" charset="0"/>
            </a:endParaRPr>
          </a:p>
        </p:txBody>
      </p:sp>
      <p:sp>
        <p:nvSpPr>
          <p:cNvPr id="65543"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434B7953-FFDC-4887-A9B9-70DEA0996BE3}" type="slidenum">
              <a:rPr lang="en-US" sz="1200"/>
              <a:pPr algn="r" defTabSz="896826" eaLnBrk="0" hangingPunct="0"/>
              <a:t>19</a:t>
            </a:fld>
            <a:endParaRPr lang="en-US" sz="12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67587"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E9FF3B37-FC4E-474B-900A-3E23E69A4DCE}" type="datetime1">
              <a:rPr lang="en-US" smtClean="0"/>
              <a:pPr defTabSz="912699"/>
              <a:t>5/1/2026</a:t>
            </a:fld>
            <a:endParaRPr lang="en-US" dirty="0"/>
          </a:p>
        </p:txBody>
      </p:sp>
      <p:sp>
        <p:nvSpPr>
          <p:cNvPr id="67588"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1A9C0F8E-DE68-47C4-B3EF-E2DD66FD36CC}" type="slidenum">
              <a:rPr lang="en-US" smtClean="0"/>
              <a:pPr defTabSz="912699"/>
              <a:t>24</a:t>
            </a:fld>
            <a:endParaRPr lang="en-US" dirty="0"/>
          </a:p>
        </p:txBody>
      </p:sp>
      <p:sp>
        <p:nvSpPr>
          <p:cNvPr id="67589" name="Slide Image Placeholder 1"/>
          <p:cNvSpPr>
            <a:spLocks noGrp="1" noRot="1" noChangeAspect="1" noTextEdit="1"/>
          </p:cNvSpPr>
          <p:nvPr>
            <p:ph type="sldImg"/>
          </p:nvPr>
        </p:nvSpPr>
        <p:spPr>
          <a:ln/>
        </p:spPr>
      </p:sp>
      <p:sp>
        <p:nvSpPr>
          <p:cNvPr id="67590" name="Notes Placeholder 2"/>
          <p:cNvSpPr>
            <a:spLocks noGrp="1"/>
          </p:cNvSpPr>
          <p:nvPr>
            <p:ph type="body" idx="1"/>
          </p:nvPr>
        </p:nvSpPr>
        <p:spPr>
          <a:noFill/>
        </p:spPr>
        <p:txBody>
          <a:bodyPr/>
          <a:lstStyle/>
          <a:p>
            <a:endParaRPr lang="en-US">
              <a:latin typeface="Times New Roman" pitchFamily="18" charset="0"/>
            </a:endParaRPr>
          </a:p>
        </p:txBody>
      </p:sp>
      <p:sp>
        <p:nvSpPr>
          <p:cNvPr id="67591"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91E2D543-6425-4992-BCBD-E5AB7D6E5FF3}" type="slidenum">
              <a:rPr lang="en-US" sz="1200"/>
              <a:pPr algn="r" defTabSz="896826" eaLnBrk="0" hangingPunct="0"/>
              <a:t>24</a:t>
            </a:fld>
            <a:endParaRPr 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41987"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4D2A8C5C-2303-4B6E-86DC-5CA36DE34AFE}" type="datetime1">
              <a:rPr lang="en-US" smtClean="0"/>
              <a:pPr defTabSz="912699"/>
              <a:t>5/1/2026</a:t>
            </a:fld>
            <a:endParaRPr lang="en-US" dirty="0"/>
          </a:p>
        </p:txBody>
      </p:sp>
      <p:sp>
        <p:nvSpPr>
          <p:cNvPr id="41988"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A7F7362A-6E12-492A-92F2-6332045BDCF2}" type="slidenum">
              <a:rPr lang="en-US" smtClean="0"/>
              <a:pPr defTabSz="912699"/>
              <a:t>2</a:t>
            </a:fld>
            <a:endParaRPr lang="en-US" dirty="0"/>
          </a:p>
        </p:txBody>
      </p:sp>
      <p:sp>
        <p:nvSpPr>
          <p:cNvPr id="41989" name="Slide Image Placeholder 1"/>
          <p:cNvSpPr>
            <a:spLocks noGrp="1" noRot="1" noChangeAspect="1" noTextEdit="1"/>
          </p:cNvSpPr>
          <p:nvPr>
            <p:ph type="sldImg"/>
          </p:nvPr>
        </p:nvSpPr>
        <p:spPr>
          <a:ln/>
        </p:spPr>
      </p:sp>
      <p:sp>
        <p:nvSpPr>
          <p:cNvPr id="41990" name="Notes Placeholder 2"/>
          <p:cNvSpPr>
            <a:spLocks noGrp="1"/>
          </p:cNvSpPr>
          <p:nvPr>
            <p:ph type="body" idx="1"/>
          </p:nvPr>
        </p:nvSpPr>
        <p:spPr>
          <a:noFill/>
        </p:spPr>
        <p:txBody>
          <a:bodyPr/>
          <a:lstStyle/>
          <a:p>
            <a:endParaRPr lang="en-US">
              <a:latin typeface="Times New Roman" pitchFamily="18" charset="0"/>
            </a:endParaRPr>
          </a:p>
        </p:txBody>
      </p:sp>
      <p:sp>
        <p:nvSpPr>
          <p:cNvPr id="41991"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649B7B8C-7353-45D5-A895-95FB1B67C89E}" type="slidenum">
              <a:rPr lang="en-US" sz="1200"/>
              <a:pPr algn="r" defTabSz="896826" eaLnBrk="0" hangingPunct="0"/>
              <a:t>2</a:t>
            </a:fld>
            <a:endParaRPr 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43011"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E8DD573C-BCAC-4C82-B6B9-D374EDEC4A6A}" type="datetime1">
              <a:rPr lang="en-US" smtClean="0"/>
              <a:pPr defTabSz="912699"/>
              <a:t>5/1/2026</a:t>
            </a:fld>
            <a:endParaRPr lang="en-US" dirty="0"/>
          </a:p>
        </p:txBody>
      </p:sp>
      <p:sp>
        <p:nvSpPr>
          <p:cNvPr id="43012"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B70EA974-FEED-4261-BE40-D2FF4DEB3638}" type="slidenum">
              <a:rPr lang="en-US" smtClean="0"/>
              <a:pPr defTabSz="912699"/>
              <a:t>3</a:t>
            </a:fld>
            <a:endParaRPr lang="en-US" dirty="0"/>
          </a:p>
        </p:txBody>
      </p:sp>
      <p:sp>
        <p:nvSpPr>
          <p:cNvPr id="43013" name="Rectangle 7"/>
          <p:cNvSpPr txBox="1">
            <a:spLocks noGrp="1" noChangeArrowheads="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EAA86D3A-E869-4756-BF61-C551CF7C521F}" type="slidenum">
              <a:rPr lang="en-US" sz="1200"/>
              <a:pPr algn="r" defTabSz="896826" eaLnBrk="0" hangingPunct="0"/>
              <a:t>3</a:t>
            </a:fld>
            <a:endParaRPr lang="en-US" sz="1200" dirty="0"/>
          </a:p>
        </p:txBody>
      </p:sp>
      <p:sp>
        <p:nvSpPr>
          <p:cNvPr id="43014" name="Rectangle 2"/>
          <p:cNvSpPr>
            <a:spLocks noGrp="1" noRot="1" noChangeAspect="1" noChangeArrowheads="1" noTextEdit="1"/>
          </p:cNvSpPr>
          <p:nvPr>
            <p:ph type="sldImg"/>
          </p:nvPr>
        </p:nvSpPr>
        <p:spPr>
          <a:ln/>
        </p:spPr>
      </p:sp>
      <p:sp>
        <p:nvSpPr>
          <p:cNvPr id="43015" name="Rectangle 3"/>
          <p:cNvSpPr>
            <a:spLocks noGrp="1" noChangeArrowheads="1"/>
          </p:cNvSpPr>
          <p:nvPr>
            <p:ph type="body" idx="1"/>
          </p:nvPr>
        </p:nvSpPr>
        <p:spPr>
          <a:noFill/>
        </p:spPr>
        <p:txBody>
          <a:bodyPr/>
          <a:lstStyle/>
          <a:p>
            <a:r>
              <a:rPr lang="en-US" dirty="0">
                <a:latin typeface="Times New Roman" pitchFamily="18" charset="0"/>
              </a:rPr>
              <a:t>This slide is a typical representation of members. Adjust to match your district composition. Remember that the law now states that a parent must be the chairperson or at least co-chair of the SHAC and that the majority of members must be parents.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44035"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C5E9BFDA-6FFE-4060-8CF1-22448CDDB6E1}" type="datetime1">
              <a:rPr lang="en-US" smtClean="0"/>
              <a:pPr defTabSz="912699"/>
              <a:t>5/1/2026</a:t>
            </a:fld>
            <a:endParaRPr lang="en-US" dirty="0"/>
          </a:p>
        </p:txBody>
      </p:sp>
      <p:sp>
        <p:nvSpPr>
          <p:cNvPr id="44036"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F9133740-BD1C-44FF-A23A-952F5AB92A2A}" type="slidenum">
              <a:rPr lang="en-US" smtClean="0"/>
              <a:pPr defTabSz="912699"/>
              <a:t>4</a:t>
            </a:fld>
            <a:endParaRPr lang="en-US" dirty="0"/>
          </a:p>
        </p:txBody>
      </p:sp>
      <p:sp>
        <p:nvSpPr>
          <p:cNvPr id="44037" name="Slide Image Placeholder 1"/>
          <p:cNvSpPr>
            <a:spLocks noGrp="1" noRot="1" noChangeAspect="1" noTextEdit="1"/>
          </p:cNvSpPr>
          <p:nvPr>
            <p:ph type="sldImg"/>
          </p:nvPr>
        </p:nvSpPr>
        <p:spPr>
          <a:ln/>
        </p:spPr>
      </p:sp>
      <p:sp>
        <p:nvSpPr>
          <p:cNvPr id="44038" name="Notes Placeholder 2"/>
          <p:cNvSpPr>
            <a:spLocks noGrp="1"/>
          </p:cNvSpPr>
          <p:nvPr>
            <p:ph type="body" idx="1"/>
          </p:nvPr>
        </p:nvSpPr>
        <p:spPr>
          <a:noFill/>
        </p:spPr>
        <p:txBody>
          <a:bodyPr/>
          <a:lstStyle/>
          <a:p>
            <a:endParaRPr lang="en-US">
              <a:latin typeface="Times New Roman" pitchFamily="18" charset="0"/>
            </a:endParaRPr>
          </a:p>
        </p:txBody>
      </p:sp>
      <p:sp>
        <p:nvSpPr>
          <p:cNvPr id="44039"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EA4F4264-828F-493E-BD1C-01B1CFA30705}" type="slidenum">
              <a:rPr lang="en-US" sz="1200"/>
              <a:pPr algn="r" defTabSz="896826" eaLnBrk="0" hangingPunct="0"/>
              <a:t>4</a:t>
            </a:fld>
            <a:endParaRPr 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45059"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04E4003B-2D5F-45B7-99D9-61EE13BA8674}" type="datetime1">
              <a:rPr lang="en-US" smtClean="0"/>
              <a:pPr defTabSz="912699"/>
              <a:t>5/1/2026</a:t>
            </a:fld>
            <a:endParaRPr lang="en-US" dirty="0"/>
          </a:p>
        </p:txBody>
      </p:sp>
      <p:sp>
        <p:nvSpPr>
          <p:cNvPr id="45060"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969F5A7B-B528-4D32-80E0-E5807E144CBC}" type="slidenum">
              <a:rPr lang="en-US" smtClean="0"/>
              <a:pPr defTabSz="912699"/>
              <a:t>5</a:t>
            </a:fld>
            <a:endParaRPr lang="en-US" dirty="0"/>
          </a:p>
        </p:txBody>
      </p:sp>
      <p:sp>
        <p:nvSpPr>
          <p:cNvPr id="45061" name="Slide Image Placeholder 1"/>
          <p:cNvSpPr>
            <a:spLocks noGrp="1" noRot="1" noChangeAspect="1" noTextEdit="1"/>
          </p:cNvSpPr>
          <p:nvPr>
            <p:ph type="sldImg"/>
          </p:nvPr>
        </p:nvSpPr>
        <p:spPr>
          <a:ln/>
        </p:spPr>
      </p:sp>
      <p:sp>
        <p:nvSpPr>
          <p:cNvPr id="45062" name="Notes Placeholder 2"/>
          <p:cNvSpPr>
            <a:spLocks noGrp="1"/>
          </p:cNvSpPr>
          <p:nvPr>
            <p:ph type="body" idx="1"/>
          </p:nvPr>
        </p:nvSpPr>
        <p:spPr>
          <a:noFill/>
        </p:spPr>
        <p:txBody>
          <a:bodyPr/>
          <a:lstStyle/>
          <a:p>
            <a:endParaRPr lang="en-US">
              <a:latin typeface="Times New Roman" pitchFamily="18" charset="0"/>
            </a:endParaRPr>
          </a:p>
        </p:txBody>
      </p:sp>
      <p:sp>
        <p:nvSpPr>
          <p:cNvPr id="45063"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79212621-297C-43B7-8C96-6E3E1CDFAA17}" type="slidenum">
              <a:rPr lang="en-US" sz="1200"/>
              <a:pPr algn="r" defTabSz="896826" eaLnBrk="0" hangingPunct="0"/>
              <a:t>5</a:t>
            </a:fld>
            <a:endParaRPr 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46083"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BFA7B614-6F41-488D-8790-50E1026E0BE8}" type="datetime1">
              <a:rPr lang="en-US" smtClean="0"/>
              <a:pPr defTabSz="912699"/>
              <a:t>5/1/2026</a:t>
            </a:fld>
            <a:endParaRPr lang="en-US" dirty="0"/>
          </a:p>
        </p:txBody>
      </p:sp>
      <p:sp>
        <p:nvSpPr>
          <p:cNvPr id="46084"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096D5FEB-9C54-40EA-A735-3BFB19B61476}" type="slidenum">
              <a:rPr lang="en-US" smtClean="0"/>
              <a:pPr defTabSz="912699"/>
              <a:t>6</a:t>
            </a:fld>
            <a:endParaRPr lang="en-US" dirty="0"/>
          </a:p>
        </p:txBody>
      </p:sp>
      <p:sp>
        <p:nvSpPr>
          <p:cNvPr id="46085" name="Slide Image Placeholder 1"/>
          <p:cNvSpPr>
            <a:spLocks noGrp="1" noRot="1" noChangeAspect="1" noTextEdit="1"/>
          </p:cNvSpPr>
          <p:nvPr>
            <p:ph type="sldImg"/>
          </p:nvPr>
        </p:nvSpPr>
        <p:spPr>
          <a:ln/>
        </p:spPr>
      </p:sp>
      <p:sp>
        <p:nvSpPr>
          <p:cNvPr id="46086" name="Notes Placeholder 2"/>
          <p:cNvSpPr>
            <a:spLocks noGrp="1"/>
          </p:cNvSpPr>
          <p:nvPr>
            <p:ph type="body" idx="1"/>
          </p:nvPr>
        </p:nvSpPr>
        <p:spPr>
          <a:noFill/>
        </p:spPr>
        <p:txBody>
          <a:bodyPr/>
          <a:lstStyle/>
          <a:p>
            <a:endParaRPr lang="en-US">
              <a:latin typeface="Times New Roman" pitchFamily="18" charset="0"/>
            </a:endParaRPr>
          </a:p>
        </p:txBody>
      </p:sp>
      <p:sp>
        <p:nvSpPr>
          <p:cNvPr id="46087"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83758C9F-FF9F-43E5-8042-FDD8198F9EF9}" type="slidenum">
              <a:rPr lang="en-US" sz="1200"/>
              <a:pPr algn="r" defTabSz="896826" eaLnBrk="0" hangingPunct="0"/>
              <a:t>6</a:t>
            </a:fld>
            <a:endParaRPr 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47107"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2900CDA1-E079-4B09-AF54-E8EEBCD7187B}" type="datetime1">
              <a:rPr lang="en-US" smtClean="0"/>
              <a:pPr defTabSz="912699"/>
              <a:t>5/1/2026</a:t>
            </a:fld>
            <a:endParaRPr lang="en-US" dirty="0"/>
          </a:p>
        </p:txBody>
      </p:sp>
      <p:sp>
        <p:nvSpPr>
          <p:cNvPr id="47108"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412C85B3-C42F-4EE9-B79C-2EA0E9AD64BA}" type="slidenum">
              <a:rPr lang="en-US" smtClean="0"/>
              <a:pPr defTabSz="912699"/>
              <a:t>7</a:t>
            </a:fld>
            <a:endParaRPr lang="en-US" dirty="0"/>
          </a:p>
        </p:txBody>
      </p:sp>
      <p:sp>
        <p:nvSpPr>
          <p:cNvPr id="47109" name="Slide Image Placeholder 1"/>
          <p:cNvSpPr>
            <a:spLocks noGrp="1" noRot="1" noChangeAspect="1" noTextEdit="1"/>
          </p:cNvSpPr>
          <p:nvPr>
            <p:ph type="sldImg"/>
          </p:nvPr>
        </p:nvSpPr>
        <p:spPr>
          <a:ln/>
        </p:spPr>
      </p:sp>
      <p:sp>
        <p:nvSpPr>
          <p:cNvPr id="47110" name="Notes Placeholder 2"/>
          <p:cNvSpPr>
            <a:spLocks noGrp="1"/>
          </p:cNvSpPr>
          <p:nvPr>
            <p:ph type="body" idx="1"/>
          </p:nvPr>
        </p:nvSpPr>
        <p:spPr>
          <a:noFill/>
        </p:spPr>
        <p:txBody>
          <a:bodyPr/>
          <a:lstStyle/>
          <a:p>
            <a:endParaRPr lang="en-US">
              <a:latin typeface="Times New Roman" pitchFamily="18" charset="0"/>
            </a:endParaRPr>
          </a:p>
        </p:txBody>
      </p:sp>
      <p:sp>
        <p:nvSpPr>
          <p:cNvPr id="47111"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1AC3502C-C070-4761-A3AF-75B2020DAC23}" type="slidenum">
              <a:rPr lang="en-US" sz="1200"/>
              <a:pPr algn="r" defTabSz="896826" eaLnBrk="0" hangingPunct="0"/>
              <a:t>7</a:t>
            </a:fld>
            <a:endParaRPr 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48131"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6921B934-ED35-4CBA-8747-54716ABE420B}" type="datetime1">
              <a:rPr lang="en-US" smtClean="0"/>
              <a:pPr defTabSz="912699"/>
              <a:t>5/1/2026</a:t>
            </a:fld>
            <a:endParaRPr lang="en-US" dirty="0"/>
          </a:p>
        </p:txBody>
      </p:sp>
      <p:sp>
        <p:nvSpPr>
          <p:cNvPr id="48132"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6039E424-8290-4F4A-BDBA-D4DD5537FBC2}" type="slidenum">
              <a:rPr lang="en-US" smtClean="0"/>
              <a:pPr defTabSz="912699"/>
              <a:t>8</a:t>
            </a:fld>
            <a:endParaRPr lang="en-US" dirty="0"/>
          </a:p>
        </p:txBody>
      </p:sp>
      <p:sp>
        <p:nvSpPr>
          <p:cNvPr id="48133" name="Slide Image Placeholder 1"/>
          <p:cNvSpPr>
            <a:spLocks noGrp="1" noRot="1" noChangeAspect="1" noTextEdit="1"/>
          </p:cNvSpPr>
          <p:nvPr>
            <p:ph type="sldImg"/>
          </p:nvPr>
        </p:nvSpPr>
        <p:spPr>
          <a:ln/>
        </p:spPr>
      </p:sp>
      <p:sp>
        <p:nvSpPr>
          <p:cNvPr id="48134" name="Notes Placeholder 2"/>
          <p:cNvSpPr>
            <a:spLocks noGrp="1"/>
          </p:cNvSpPr>
          <p:nvPr>
            <p:ph type="body" idx="1"/>
          </p:nvPr>
        </p:nvSpPr>
        <p:spPr>
          <a:noFill/>
        </p:spPr>
        <p:txBody>
          <a:bodyPr/>
          <a:lstStyle/>
          <a:p>
            <a:endParaRPr lang="en-US">
              <a:latin typeface="Times New Roman" pitchFamily="18" charset="0"/>
            </a:endParaRPr>
          </a:p>
        </p:txBody>
      </p:sp>
      <p:sp>
        <p:nvSpPr>
          <p:cNvPr id="48135"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B5F90F95-D79C-41F8-AD5E-A1796460A8B7}" type="slidenum">
              <a:rPr lang="en-US" sz="1200"/>
              <a:pPr algn="r" defTabSz="896826" eaLnBrk="0" hangingPunct="0"/>
              <a:t>8</a:t>
            </a:fld>
            <a:endParaRPr 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a:noFill/>
          <a:ln w="12700" cap="sq">
            <a:miter lim="800000"/>
            <a:headEnd type="none" w="sm" len="sm"/>
            <a:tailEnd type="none" w="sm" len="sm"/>
          </a:ln>
        </p:spPr>
        <p:txBody>
          <a:bodyPr/>
          <a:lstStyle/>
          <a:p>
            <a:pPr defTabSz="912699"/>
            <a:r>
              <a:rPr lang="en-US" dirty="0"/>
              <a:t>Annual Progress Report to School Board</a:t>
            </a:r>
          </a:p>
        </p:txBody>
      </p:sp>
      <p:sp>
        <p:nvSpPr>
          <p:cNvPr id="50179" name="Rectangle 3"/>
          <p:cNvSpPr>
            <a:spLocks noGrp="1" noChangeArrowheads="1"/>
          </p:cNvSpPr>
          <p:nvPr>
            <p:ph type="dt" sz="quarter" idx="1"/>
          </p:nvPr>
        </p:nvSpPr>
        <p:spPr>
          <a:noFill/>
          <a:ln w="12700" cap="sq">
            <a:miter lim="800000"/>
            <a:headEnd type="none" w="sm" len="sm"/>
            <a:tailEnd type="none" w="sm" len="sm"/>
          </a:ln>
        </p:spPr>
        <p:txBody>
          <a:bodyPr/>
          <a:lstStyle/>
          <a:p>
            <a:pPr defTabSz="912699"/>
            <a:fld id="{2164ADF3-84A7-4B6B-8C13-6F32238DF543}" type="datetime1">
              <a:rPr lang="en-US" smtClean="0"/>
              <a:pPr defTabSz="912699"/>
              <a:t>5/1/2026</a:t>
            </a:fld>
            <a:endParaRPr lang="en-US" dirty="0"/>
          </a:p>
        </p:txBody>
      </p:sp>
      <p:sp>
        <p:nvSpPr>
          <p:cNvPr id="50180" name="Rectangle 7"/>
          <p:cNvSpPr>
            <a:spLocks noGrp="1" noChangeArrowheads="1"/>
          </p:cNvSpPr>
          <p:nvPr>
            <p:ph type="sldNum" sz="quarter" idx="5"/>
          </p:nvPr>
        </p:nvSpPr>
        <p:spPr>
          <a:noFill/>
          <a:ln w="12700" cap="sq">
            <a:miter lim="800000"/>
            <a:headEnd type="none" w="sm" len="sm"/>
            <a:tailEnd type="none" w="sm" len="sm"/>
          </a:ln>
        </p:spPr>
        <p:txBody>
          <a:bodyPr/>
          <a:lstStyle/>
          <a:p>
            <a:pPr defTabSz="912699"/>
            <a:fld id="{C00DDAB9-B1E1-402C-8F0D-04E046DC75E4}" type="slidenum">
              <a:rPr lang="en-US" smtClean="0"/>
              <a:pPr defTabSz="912699"/>
              <a:t>12</a:t>
            </a:fld>
            <a:endParaRPr lang="en-US" dirty="0"/>
          </a:p>
        </p:txBody>
      </p:sp>
      <p:sp>
        <p:nvSpPr>
          <p:cNvPr id="50181" name="Slide Image Placeholder 1"/>
          <p:cNvSpPr>
            <a:spLocks noGrp="1" noRot="1" noChangeAspect="1" noTextEdit="1"/>
          </p:cNvSpPr>
          <p:nvPr>
            <p:ph type="sldImg"/>
          </p:nvPr>
        </p:nvSpPr>
        <p:spPr>
          <a:ln/>
        </p:spPr>
      </p:sp>
      <p:sp>
        <p:nvSpPr>
          <p:cNvPr id="50182" name="Notes Placeholder 2"/>
          <p:cNvSpPr>
            <a:spLocks noGrp="1"/>
          </p:cNvSpPr>
          <p:nvPr>
            <p:ph type="body" idx="1"/>
          </p:nvPr>
        </p:nvSpPr>
        <p:spPr>
          <a:noFill/>
        </p:spPr>
        <p:txBody>
          <a:bodyPr/>
          <a:lstStyle/>
          <a:p>
            <a:endParaRPr lang="en-US">
              <a:latin typeface="Times New Roman" pitchFamily="18" charset="0"/>
            </a:endParaRPr>
          </a:p>
        </p:txBody>
      </p:sp>
      <p:sp>
        <p:nvSpPr>
          <p:cNvPr id="50183" name="Slide Number Placeholder 3"/>
          <p:cNvSpPr txBox="1">
            <a:spLocks noGrp="1"/>
          </p:cNvSpPr>
          <p:nvPr/>
        </p:nvSpPr>
        <p:spPr bwMode="auto">
          <a:xfrm>
            <a:off x="4005264" y="8818564"/>
            <a:ext cx="3005137" cy="452437"/>
          </a:xfrm>
          <a:prstGeom prst="rect">
            <a:avLst/>
          </a:prstGeom>
          <a:noFill/>
          <a:ln w="12700" cap="sq">
            <a:noFill/>
            <a:miter lim="800000"/>
            <a:headEnd type="none" w="sm" len="sm"/>
            <a:tailEnd type="none" w="sm" len="sm"/>
          </a:ln>
        </p:spPr>
        <p:txBody>
          <a:bodyPr lIns="91423" tIns="45711" rIns="91423" bIns="45711" anchor="b"/>
          <a:lstStyle/>
          <a:p>
            <a:pPr algn="r" defTabSz="896826" eaLnBrk="0" hangingPunct="0"/>
            <a:fld id="{BBCE7B76-BCE0-4A71-AB33-E2BEF1B9E756}" type="slidenum">
              <a:rPr lang="en-US" sz="1200"/>
              <a:pPr algn="r" defTabSz="896826" eaLnBrk="0" hangingPunct="0"/>
              <a:t>12</a:t>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4AEAEFBF-EE86-4098-9AF1-4C7F91114C0E}" type="datetimeFigureOut">
              <a:rPr lang="en-US"/>
              <a:pPr>
                <a:defRPr/>
              </a:pPr>
              <a:t>5/1/2026</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1DB938-64DF-41A0-AE83-E47B5A0D8226}"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46345C32-73CD-4E79-82C0-B3875EBEC3FD}" type="datetimeFigureOut">
              <a:rPr lang="en-US"/>
              <a:pPr>
                <a:defRPr/>
              </a:pPr>
              <a:t>5/1/2026</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A83452-7A89-4B3F-8AF3-02D8B4A8B19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BB511169-1891-440C-8702-E8AD461837F7}" type="datetimeFigureOut">
              <a:rPr lang="en-US"/>
              <a:pPr>
                <a:defRPr/>
              </a:pPr>
              <a:t>5/1/2026</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D5DB80-BEBA-464B-80AC-8E97F4E637E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C2E3E9D8-31B7-4AB8-B0E6-2A2B0746EFCE}" type="datetimeFigureOut">
              <a:rPr lang="en-US"/>
              <a:pPr>
                <a:defRPr/>
              </a:pPr>
              <a:t>5/1/2026</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9B1FBA8-F112-41FB-90E3-18091C83948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4048BBC1-E0D3-4240-8EA5-861ACA5F4EF9}" type="datetimeFigureOut">
              <a:rPr lang="en-US"/>
              <a:pPr>
                <a:defRPr/>
              </a:pPr>
              <a:t>5/1/2026</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0CA4676-71D2-4DDC-9228-C71158B86D4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11ED20DF-94B2-421B-AF89-9EB948591152}" type="datetimeFigureOut">
              <a:rPr lang="en-US"/>
              <a:pPr>
                <a:defRPr/>
              </a:pPr>
              <a:t>5/1/2026</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935B263-DBB3-4E04-8A7B-330A4D97F14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65D6E00A-B336-4AE8-AB6E-EC15EB743007}" type="datetimeFigureOut">
              <a:rPr lang="en-US"/>
              <a:pPr>
                <a:defRPr/>
              </a:pPr>
              <a:t>5/1/2026</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AAD7719-59F4-4A5A-996C-88347826E17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CD8C2BF8-56FB-45D1-9C2D-E70631803CC1}" type="datetimeFigureOut">
              <a:rPr lang="en-US"/>
              <a:pPr>
                <a:defRPr/>
              </a:pPr>
              <a:t>5/1/2026</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09D7E69-7860-414D-A2B5-E93A5894512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8F00207-3D86-4BB7-BE75-B7B537452C27}" type="datetimeFigureOut">
              <a:rPr lang="en-US"/>
              <a:pPr>
                <a:defRPr/>
              </a:pPr>
              <a:t>5/1/2026</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8121BD0-2C26-4E9B-865B-10465429E96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FA2200D-0364-4A87-985A-4FD0FADBFC3E}" type="datetimeFigureOut">
              <a:rPr lang="en-US"/>
              <a:pPr>
                <a:defRPr/>
              </a:pPr>
              <a:t>5/1/2026</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5A661E-BE68-4F42-9AE6-D867B64A56E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21D9A56-DCB1-413E-9157-CD8F934911CE}" type="datetimeFigureOut">
              <a:rPr lang="en-US"/>
              <a:pPr>
                <a:defRPr/>
              </a:pPr>
              <a:t>5/1/2026</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0B3DE8-5357-437E-A080-5B69EF8E3D9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19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fld id="{81B0E153-6205-4582-93E0-A631089F6D19}" type="datetimeFigureOut">
              <a:rPr lang="en-US"/>
              <a:pPr>
                <a:defRPr/>
              </a:pPr>
              <a:t>5/1/2026</a:t>
            </a:fld>
            <a:endParaRPr lang="en-US" dirty="0"/>
          </a:p>
        </p:txBody>
      </p:sp>
      <p:sp>
        <p:nvSpPr>
          <p:cNvPr id="819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819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5C3A4D31-7291-4437-8353-D0C3121BB6B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cdc.gov/healthyyouth/sher/standards/order-overview.ht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cdc.gov/healthyyouth/sher/standards/order-overview.htm"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hyperlink" Target="http://www.silvertonisd.net/campus-department/nurse/shac"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cdc.gov/healthyyouth/sher/standards/order-overview.ht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
          <p:cNvSpPr>
            <a:spLocks noGrp="1" noChangeArrowheads="1"/>
          </p:cNvSpPr>
          <p:nvPr>
            <p:ph type="ctrTitle" idx="4294967295"/>
          </p:nvPr>
        </p:nvSpPr>
        <p:spPr>
          <a:xfrm>
            <a:off x="533400" y="685800"/>
            <a:ext cx="8229600" cy="1447800"/>
          </a:xfrm>
          <a:effectLst>
            <a:outerShdw dist="45791" dir="3378596" algn="ctr" rotWithShape="0">
              <a:schemeClr val="tx1"/>
            </a:outerShdw>
          </a:effectLst>
        </p:spPr>
        <p:txBody>
          <a:bodyPr lIns="92075" tIns="46038" rIns="92075" bIns="46038"/>
          <a:lstStyle/>
          <a:p>
            <a:pPr eaLnBrk="1" hangingPunct="1">
              <a:defRPr/>
            </a:pPr>
            <a:br>
              <a:rPr lang="en-US" sz="3600" dirty="0">
                <a:solidFill>
                  <a:srgbClr val="FF0000"/>
                </a:solidFill>
                <a:effectLst>
                  <a:outerShdw blurRad="38100" dist="38100" dir="2700000" algn="tl">
                    <a:srgbClr val="C0C0C0"/>
                  </a:outerShdw>
                </a:effectLst>
              </a:rPr>
            </a:br>
            <a:r>
              <a:rPr lang="en-US" sz="3600" b="1" dirty="0">
                <a:solidFill>
                  <a:srgbClr val="FF0000"/>
                </a:solidFill>
                <a:effectLst>
                  <a:outerShdw blurRad="38100" dist="38100" dir="2700000" algn="tl">
                    <a:srgbClr val="C0C0C0"/>
                  </a:outerShdw>
                </a:effectLst>
              </a:rPr>
              <a:t>Silverton ISD</a:t>
            </a:r>
            <a:br>
              <a:rPr lang="en-US" sz="3600" b="1" dirty="0">
                <a:solidFill>
                  <a:srgbClr val="FF0000"/>
                </a:solidFill>
                <a:effectLst>
                  <a:outerShdw blurRad="38100" dist="38100" dir="2700000" algn="tl">
                    <a:srgbClr val="C0C0C0"/>
                  </a:outerShdw>
                </a:effectLst>
              </a:rPr>
            </a:br>
            <a:r>
              <a:rPr lang="en-US" sz="4000" b="1" dirty="0">
                <a:solidFill>
                  <a:srgbClr val="FF0000"/>
                </a:solidFill>
                <a:effectLst>
                  <a:outerShdw blurRad="38100" dist="38100" dir="2700000" algn="tl">
                    <a:srgbClr val="C0C0C0"/>
                  </a:outerShdw>
                </a:effectLst>
              </a:rPr>
              <a:t>School Health Advisory Council</a:t>
            </a:r>
            <a:br>
              <a:rPr lang="en-US" sz="3600" dirty="0">
                <a:solidFill>
                  <a:srgbClr val="FF0000"/>
                </a:solidFill>
                <a:effectLst>
                  <a:outerShdw blurRad="38100" dist="38100" dir="2700000" algn="tl">
                    <a:srgbClr val="C0C0C0"/>
                  </a:outerShdw>
                </a:effectLst>
              </a:rPr>
            </a:br>
            <a:endParaRPr lang="en-US" sz="2800" dirty="0">
              <a:solidFill>
                <a:srgbClr val="FF0000"/>
              </a:solidFill>
              <a:effectLst>
                <a:outerShdw blurRad="38100" dist="38100" dir="2700000" algn="tl">
                  <a:srgbClr val="C0C0C0"/>
                </a:outerShdw>
              </a:effectLst>
            </a:endParaRPr>
          </a:p>
        </p:txBody>
      </p:sp>
      <p:sp>
        <p:nvSpPr>
          <p:cNvPr id="2051" name="Rectangle 7"/>
          <p:cNvSpPr>
            <a:spLocks noGrp="1" noChangeArrowheads="1"/>
          </p:cNvSpPr>
          <p:nvPr>
            <p:ph type="subTitle" idx="4294967295"/>
          </p:nvPr>
        </p:nvSpPr>
        <p:spPr>
          <a:xfrm>
            <a:off x="2057400" y="4038600"/>
            <a:ext cx="5243513" cy="2057400"/>
          </a:xfrm>
        </p:spPr>
        <p:txBody>
          <a:bodyPr lIns="92075" tIns="46038" rIns="92075" bIns="46038"/>
          <a:lstStyle/>
          <a:p>
            <a:pPr marL="0" indent="0" algn="ctr" eaLnBrk="1" hangingPunct="1">
              <a:buFontTx/>
              <a:buNone/>
            </a:pPr>
            <a:r>
              <a:rPr lang="en-US" b="1" dirty="0">
                <a:solidFill>
                  <a:schemeClr val="tx2"/>
                </a:solidFill>
              </a:rPr>
              <a:t>Annual Progress Report</a:t>
            </a:r>
          </a:p>
          <a:p>
            <a:pPr marL="0" indent="0" algn="ctr" eaLnBrk="1" hangingPunct="1">
              <a:buFontTx/>
              <a:buNone/>
            </a:pPr>
            <a:r>
              <a:rPr lang="en-US" b="1" dirty="0">
                <a:solidFill>
                  <a:schemeClr val="tx2"/>
                </a:solidFill>
              </a:rPr>
              <a:t>To the Board of Trustees </a:t>
            </a:r>
          </a:p>
          <a:p>
            <a:pPr marL="0" indent="0" algn="ctr" eaLnBrk="1" hangingPunct="1">
              <a:buFontTx/>
              <a:buNone/>
            </a:pPr>
            <a:r>
              <a:rPr lang="en-US" sz="2000" b="1" dirty="0">
                <a:solidFill>
                  <a:schemeClr val="tx2"/>
                </a:solidFill>
              </a:rPr>
              <a:t>May 2026</a:t>
            </a:r>
          </a:p>
          <a:p>
            <a:pPr marL="0" indent="0" algn="r" eaLnBrk="1" hangingPunct="1">
              <a:buFontTx/>
              <a:buNone/>
            </a:pPr>
            <a:endParaRPr lang="en-US" sz="4800" dirty="0">
              <a:solidFill>
                <a:schemeClr val="tx2"/>
              </a:solidFill>
            </a:endParaRPr>
          </a:p>
        </p:txBody>
      </p:sp>
      <p:pic>
        <p:nvPicPr>
          <p:cNvPr id="2052" name="Picture 11" descr="j0286855"/>
          <p:cNvPicPr>
            <a:picLocks noChangeAspect="1" noChangeArrowheads="1"/>
          </p:cNvPicPr>
          <p:nvPr/>
        </p:nvPicPr>
        <p:blipFill>
          <a:blip r:embed="rId3" cstate="print"/>
          <a:srcRect/>
          <a:stretch>
            <a:fillRect/>
          </a:stretch>
        </p:blipFill>
        <p:spPr bwMode="auto">
          <a:xfrm>
            <a:off x="3657600" y="2362200"/>
            <a:ext cx="1751013" cy="149383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57200"/>
            <a:ext cx="8458200" cy="1143000"/>
          </a:xfrm>
          <a:effectLst>
            <a:outerShdw dist="45791" dir="3378596" algn="ctr" rotWithShape="0">
              <a:schemeClr val="tx1"/>
            </a:outerShdw>
          </a:effectLst>
        </p:spPr>
        <p:txBody>
          <a:bodyPr lIns="92075" tIns="46038" rIns="92075" bIns="46038" anchorCtr="1"/>
          <a:lstStyle/>
          <a:p>
            <a:pPr algn="r" eaLnBrk="1" hangingPunct="1">
              <a:defRPr/>
            </a:pPr>
            <a:r>
              <a:rPr lang="en-US" sz="4000" dirty="0">
                <a:solidFill>
                  <a:srgbClr val="FF0000"/>
                </a:solidFill>
                <a:effectLst>
                  <a:outerShdw blurRad="38100" dist="38100" dir="2700000" algn="tl">
                    <a:srgbClr val="C0C0C0"/>
                  </a:outerShdw>
                </a:effectLst>
              </a:rPr>
              <a:t>           </a:t>
            </a:r>
            <a:r>
              <a:rPr lang="en-US" sz="3600" b="1" dirty="0">
                <a:solidFill>
                  <a:srgbClr val="FF0000"/>
                </a:solidFill>
                <a:effectLst>
                  <a:outerShdw blurRad="38100" dist="38100" dir="2700000" algn="tl">
                    <a:srgbClr val="C0C0C0"/>
                  </a:outerShdw>
                </a:effectLst>
              </a:rPr>
              <a:t>The National Health Education Standards</a:t>
            </a:r>
          </a:p>
        </p:txBody>
      </p:sp>
      <p:sp>
        <p:nvSpPr>
          <p:cNvPr id="12291" name="Text Placeholder 2"/>
          <p:cNvSpPr>
            <a:spLocks noGrp="1"/>
          </p:cNvSpPr>
          <p:nvPr>
            <p:ph type="body" sz="half" idx="4294967295"/>
          </p:nvPr>
        </p:nvSpPr>
        <p:spPr>
          <a:xfrm>
            <a:off x="914400" y="1828800"/>
            <a:ext cx="7543800" cy="4800600"/>
          </a:xfrm>
        </p:spPr>
        <p:txBody>
          <a:bodyPr lIns="92075" tIns="46038" rIns="92075" bIns="46038"/>
          <a:lstStyle/>
          <a:p>
            <a:pPr marL="0" indent="0" eaLnBrk="1" hangingPunct="1">
              <a:buFontTx/>
              <a:buNone/>
            </a:pPr>
            <a:r>
              <a:rPr lang="en-US" sz="1800" b="1"/>
              <a:t>Standard 1:</a:t>
            </a:r>
            <a:r>
              <a:rPr lang="en-US" sz="1800"/>
              <a:t> </a:t>
            </a:r>
          </a:p>
          <a:p>
            <a:pPr marL="0" indent="0" eaLnBrk="1" hangingPunct="1">
              <a:buFontTx/>
              <a:buNone/>
            </a:pPr>
            <a:r>
              <a:rPr lang="en-US" sz="1800"/>
              <a:t>Students will comprehend concepts related to health promotion and disease prevention to enhance health.</a:t>
            </a:r>
            <a:br>
              <a:rPr lang="en-US" sz="1800"/>
            </a:br>
            <a:br>
              <a:rPr lang="en-US" sz="1400"/>
            </a:br>
            <a:r>
              <a:rPr lang="en-US" sz="1800" b="1"/>
              <a:t>Standard 2:</a:t>
            </a:r>
            <a:r>
              <a:rPr lang="en-US" sz="1800"/>
              <a:t> </a:t>
            </a:r>
          </a:p>
          <a:p>
            <a:pPr marL="0" indent="0" eaLnBrk="1" hangingPunct="1">
              <a:buFontTx/>
              <a:buNone/>
            </a:pPr>
            <a:r>
              <a:rPr lang="en-US" sz="1800"/>
              <a:t>Students will analyze the influence of family, peers, culture, media, technology, and other factors on health behaviors.</a:t>
            </a:r>
            <a:br>
              <a:rPr lang="en-US" sz="1800"/>
            </a:br>
            <a:br>
              <a:rPr lang="en-US" sz="1400"/>
            </a:br>
            <a:r>
              <a:rPr lang="en-US" sz="1800" b="1"/>
              <a:t>Standard 3:</a:t>
            </a:r>
          </a:p>
          <a:p>
            <a:pPr marL="0" indent="0" eaLnBrk="1" hangingPunct="1">
              <a:buFontTx/>
              <a:buNone/>
            </a:pPr>
            <a:r>
              <a:rPr lang="en-US" sz="1800"/>
              <a:t>Students will demonstrate the ability to access valid information, products, and services to enhance health.</a:t>
            </a:r>
            <a:br>
              <a:rPr lang="en-US" sz="1800"/>
            </a:br>
            <a:br>
              <a:rPr lang="en-US" sz="1400"/>
            </a:br>
            <a:r>
              <a:rPr lang="en-US" sz="1800" b="1"/>
              <a:t>Standard 4:</a:t>
            </a:r>
            <a:r>
              <a:rPr lang="en-US" sz="1800"/>
              <a:t> </a:t>
            </a:r>
          </a:p>
          <a:p>
            <a:pPr marL="0" indent="0" eaLnBrk="1" hangingPunct="1">
              <a:spcBef>
                <a:spcPct val="10000"/>
              </a:spcBef>
              <a:buFontTx/>
              <a:buNone/>
            </a:pPr>
            <a:r>
              <a:rPr lang="en-US" sz="1800"/>
              <a:t>Students will demonstrate the ability to use interpersonal </a:t>
            </a:r>
          </a:p>
          <a:p>
            <a:pPr marL="0" indent="0" eaLnBrk="1" hangingPunct="1">
              <a:spcBef>
                <a:spcPct val="10000"/>
              </a:spcBef>
              <a:buFontTx/>
              <a:buNone/>
            </a:pPr>
            <a:r>
              <a:rPr lang="en-US" sz="1800"/>
              <a:t>communication skills to enhance health and avoid or </a:t>
            </a:r>
          </a:p>
          <a:p>
            <a:pPr marL="0" indent="0" eaLnBrk="1" hangingPunct="1">
              <a:spcBef>
                <a:spcPct val="10000"/>
              </a:spcBef>
              <a:buFontTx/>
              <a:buNone/>
            </a:pPr>
            <a:r>
              <a:rPr lang="en-US" sz="1800"/>
              <a:t>reduce health risks. </a:t>
            </a:r>
            <a:br>
              <a:rPr lang="en-US" sz="1800"/>
            </a:br>
            <a:br>
              <a:rPr lang="en-US" sz="1400"/>
            </a:br>
            <a:br>
              <a:rPr lang="en-US"/>
            </a:br>
            <a:endParaRPr lang="en-US"/>
          </a:p>
        </p:txBody>
      </p:sp>
      <p:pic>
        <p:nvPicPr>
          <p:cNvPr id="12292" name="Picture 2" descr="NHES Cover Image">
            <a:hlinkClick r:id="rId2"/>
          </p:cNvPr>
          <p:cNvPicPr>
            <a:picLocks noChangeAspect="1" noChangeArrowheads="1"/>
          </p:cNvPicPr>
          <p:nvPr/>
        </p:nvPicPr>
        <p:blipFill>
          <a:blip r:embed="rId3" cstate="print"/>
          <a:srcRect/>
          <a:stretch>
            <a:fillRect/>
          </a:stretch>
        </p:blipFill>
        <p:spPr bwMode="auto">
          <a:xfrm>
            <a:off x="609600" y="304800"/>
            <a:ext cx="1023938" cy="13716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381000"/>
            <a:ext cx="7315200" cy="1143000"/>
          </a:xfrm>
          <a:effectLst>
            <a:outerShdw dist="45791" dir="3378596" algn="ctr" rotWithShape="0">
              <a:schemeClr val="tx1"/>
            </a:outerShdw>
          </a:effectLst>
        </p:spPr>
        <p:txBody>
          <a:bodyPr lIns="92075" tIns="46038" rIns="92075" bIns="46038" anchorCtr="1"/>
          <a:lstStyle/>
          <a:p>
            <a:pPr algn="l" eaLnBrk="1" hangingPunct="1">
              <a:defRPr/>
            </a:pPr>
            <a:r>
              <a:rPr lang="en-US" sz="3600" b="1" dirty="0">
                <a:solidFill>
                  <a:srgbClr val="FF0000"/>
                </a:solidFill>
                <a:effectLst>
                  <a:outerShdw blurRad="38100" dist="38100" dir="2700000" algn="tl">
                    <a:srgbClr val="C0C0C0"/>
                  </a:outerShdw>
                </a:effectLst>
              </a:rPr>
              <a:t>The National Health Education Standards</a:t>
            </a:r>
          </a:p>
        </p:txBody>
      </p:sp>
      <p:sp>
        <p:nvSpPr>
          <p:cNvPr id="13315" name="Text Placeholder 2"/>
          <p:cNvSpPr>
            <a:spLocks noGrp="1"/>
          </p:cNvSpPr>
          <p:nvPr>
            <p:ph type="body" sz="half" idx="4294967295"/>
          </p:nvPr>
        </p:nvSpPr>
        <p:spPr>
          <a:xfrm>
            <a:off x="381000" y="1905000"/>
            <a:ext cx="7543800" cy="4572000"/>
          </a:xfrm>
        </p:spPr>
        <p:txBody>
          <a:bodyPr lIns="92075" tIns="46038" rIns="92075" bIns="46038"/>
          <a:lstStyle/>
          <a:p>
            <a:pPr indent="-53975" eaLnBrk="1" hangingPunct="1">
              <a:buFontTx/>
              <a:buNone/>
            </a:pPr>
            <a:r>
              <a:rPr lang="en-US" sz="1800" b="1"/>
              <a:t> Standard 5:</a:t>
            </a:r>
            <a:r>
              <a:rPr lang="en-US" sz="1800"/>
              <a:t> </a:t>
            </a:r>
          </a:p>
          <a:p>
            <a:pPr indent="-53975" eaLnBrk="1" hangingPunct="1">
              <a:buFontTx/>
              <a:buNone/>
            </a:pPr>
            <a:r>
              <a:rPr lang="en-US" sz="1800"/>
              <a:t> Students will demonstrate the ability to use decision-making skills to enhance health. </a:t>
            </a:r>
            <a:br>
              <a:rPr lang="en-US" sz="1800"/>
            </a:br>
            <a:br>
              <a:rPr lang="en-US" sz="1400"/>
            </a:br>
            <a:r>
              <a:rPr lang="en-US" sz="1800" b="1"/>
              <a:t>Standard 6:</a:t>
            </a:r>
            <a:r>
              <a:rPr lang="en-US" sz="1800"/>
              <a:t> </a:t>
            </a:r>
          </a:p>
          <a:p>
            <a:pPr indent="-53975" eaLnBrk="1" hangingPunct="1">
              <a:buFontTx/>
              <a:buNone/>
            </a:pPr>
            <a:r>
              <a:rPr lang="en-US" sz="1800"/>
              <a:t> Students will demonstrate the ability to use goal-setting skills to enhance health.</a:t>
            </a:r>
            <a:br>
              <a:rPr lang="en-US" sz="1800"/>
            </a:br>
            <a:br>
              <a:rPr lang="en-US" sz="1400"/>
            </a:br>
            <a:r>
              <a:rPr lang="en-US" sz="1800" b="1"/>
              <a:t>Standard 7:</a:t>
            </a:r>
            <a:r>
              <a:rPr lang="en-US" sz="1800"/>
              <a:t> </a:t>
            </a:r>
          </a:p>
          <a:p>
            <a:pPr indent="-53975" eaLnBrk="1" hangingPunct="1">
              <a:buFontTx/>
              <a:buNone/>
            </a:pPr>
            <a:r>
              <a:rPr lang="en-US" sz="1800"/>
              <a:t> Students will demonstrate the ability to practice health-enhancing behaviors and avoid or reduce health risks.</a:t>
            </a:r>
            <a:br>
              <a:rPr lang="en-US" sz="1800"/>
            </a:br>
            <a:br>
              <a:rPr lang="en-US" sz="1400"/>
            </a:br>
            <a:r>
              <a:rPr lang="en-US" sz="1800" b="1"/>
              <a:t>Standard 8:</a:t>
            </a:r>
            <a:r>
              <a:rPr lang="en-US" sz="1800"/>
              <a:t> </a:t>
            </a:r>
          </a:p>
          <a:p>
            <a:pPr indent="-53975" eaLnBrk="1" hangingPunct="1">
              <a:buFontTx/>
              <a:buNone/>
            </a:pPr>
            <a:r>
              <a:rPr lang="en-US" sz="1800"/>
              <a:t> Students will demonstrate the ability to advocate for personal,</a:t>
            </a:r>
          </a:p>
          <a:p>
            <a:pPr indent="-53975" eaLnBrk="1" hangingPunct="1">
              <a:spcBef>
                <a:spcPct val="0"/>
              </a:spcBef>
              <a:buFontTx/>
              <a:buNone/>
            </a:pPr>
            <a:r>
              <a:rPr lang="en-US" sz="1800"/>
              <a:t> family, and community health. </a:t>
            </a:r>
          </a:p>
          <a:p>
            <a:pPr indent="-53975" eaLnBrk="1" hangingPunct="1">
              <a:buFontTx/>
              <a:buNone/>
            </a:pPr>
            <a:br>
              <a:rPr lang="en-US" sz="1800"/>
            </a:br>
            <a:endParaRPr lang="en-US" sz="1800"/>
          </a:p>
        </p:txBody>
      </p:sp>
      <p:pic>
        <p:nvPicPr>
          <p:cNvPr id="13316" name="Picture 2" descr="NHES Cover Image">
            <a:hlinkClick r:id="rId2"/>
          </p:cNvPr>
          <p:cNvPicPr>
            <a:picLocks noChangeAspect="1" noChangeArrowheads="1"/>
          </p:cNvPicPr>
          <p:nvPr/>
        </p:nvPicPr>
        <p:blipFill>
          <a:blip r:embed="rId3" cstate="print"/>
          <a:srcRect/>
          <a:stretch>
            <a:fillRect/>
          </a:stretch>
        </p:blipFill>
        <p:spPr bwMode="auto">
          <a:xfrm>
            <a:off x="7696200" y="457200"/>
            <a:ext cx="1023938" cy="13716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effectLst>
            <a:outerShdw dist="45791" dir="3378596" algn="ctr" rotWithShape="0">
              <a:schemeClr val="tx1"/>
            </a:outerShdw>
          </a:effectLst>
        </p:spPr>
        <p:txBody>
          <a:bodyPr lIns="92075" tIns="46038" rIns="92075" bIns="46038" anchorCtr="1"/>
          <a:lstStyle/>
          <a:p>
            <a:pPr algn="r" eaLnBrk="1" hangingPunct="1">
              <a:defRPr/>
            </a:pPr>
            <a:r>
              <a:rPr lang="en-US" dirty="0">
                <a:solidFill>
                  <a:srgbClr val="FF0000"/>
                </a:solidFill>
                <a:effectLst>
                  <a:outerShdw blurRad="38100" dist="38100" dir="2700000" algn="tl">
                    <a:srgbClr val="C0C0C0"/>
                  </a:outerShdw>
                </a:effectLst>
              </a:rPr>
              <a:t>                     </a:t>
            </a:r>
            <a:r>
              <a:rPr lang="en-US" sz="4000" b="1" dirty="0">
                <a:solidFill>
                  <a:srgbClr val="FF0000"/>
                </a:solidFill>
                <a:effectLst>
                  <a:outerShdw blurRad="38100" dist="38100" dir="2700000" algn="tl">
                    <a:srgbClr val="C0C0C0"/>
                  </a:outerShdw>
                </a:effectLst>
              </a:rPr>
              <a:t>SHAC’s</a:t>
            </a:r>
            <a:endParaRPr lang="en-US" sz="2800" b="1" dirty="0">
              <a:solidFill>
                <a:srgbClr val="FF0000"/>
              </a:solidFill>
              <a:effectLst>
                <a:outerShdw blurRad="38100" dist="38100" dir="2700000" algn="tl">
                  <a:srgbClr val="C0C0C0"/>
                </a:outerShdw>
              </a:effectLst>
            </a:endParaRPr>
          </a:p>
        </p:txBody>
      </p:sp>
      <p:pic>
        <p:nvPicPr>
          <p:cNvPr id="14339" name="Picture 9" descr="j0286939"/>
          <p:cNvPicPr>
            <a:picLocks noGrp="1" noChangeAspect="1" noChangeArrowheads="1"/>
          </p:cNvPicPr>
          <p:nvPr>
            <p:ph sz="half" idx="4294967295"/>
          </p:nvPr>
        </p:nvPicPr>
        <p:blipFill>
          <a:blip r:embed="rId3" cstate="print"/>
          <a:srcRect/>
          <a:stretch>
            <a:fillRect/>
          </a:stretch>
        </p:blipFill>
        <p:spPr>
          <a:xfrm>
            <a:off x="1143000" y="381000"/>
            <a:ext cx="1371600" cy="1176338"/>
          </a:xfrm>
        </p:spPr>
      </p:pic>
      <p:sp>
        <p:nvSpPr>
          <p:cNvPr id="14340" name="Rectangle 5"/>
          <p:cNvSpPr>
            <a:spLocks noChangeArrowheads="1"/>
          </p:cNvSpPr>
          <p:nvPr/>
        </p:nvSpPr>
        <p:spPr bwMode="auto">
          <a:xfrm>
            <a:off x="609600" y="1752600"/>
            <a:ext cx="7543800" cy="3170238"/>
          </a:xfrm>
          <a:prstGeom prst="rect">
            <a:avLst/>
          </a:prstGeom>
          <a:noFill/>
          <a:ln w="9525">
            <a:noFill/>
            <a:miter lim="800000"/>
            <a:headEnd/>
            <a:tailEnd/>
          </a:ln>
        </p:spPr>
        <p:txBody>
          <a:bodyPr>
            <a:spAutoFit/>
          </a:bodyPr>
          <a:lstStyle/>
          <a:p>
            <a:r>
              <a:rPr lang="en-US" sz="2000" b="1">
                <a:latin typeface="Arial" charset="0"/>
              </a:rPr>
              <a:t>The local board of trustees to appoint at least five members to the local school health advisory council.</a:t>
            </a:r>
          </a:p>
          <a:p>
            <a:endParaRPr lang="en-US" sz="2000" b="1">
              <a:latin typeface="Arial" charset="0"/>
            </a:endParaRPr>
          </a:p>
          <a:p>
            <a:r>
              <a:rPr lang="en-US" sz="2000" b="1">
                <a:latin typeface="Arial" charset="0"/>
              </a:rPr>
              <a:t>The council is required to meet at least four times a year and must annually submit recommendations regarding the district's health education curriculum. </a:t>
            </a:r>
          </a:p>
          <a:p>
            <a:endParaRPr lang="en-US" sz="2000" b="1">
              <a:latin typeface="Arial" charset="0"/>
            </a:endParaRPr>
          </a:p>
          <a:p>
            <a:r>
              <a:rPr lang="en-US" sz="2000" b="1">
                <a:latin typeface="Arial" charset="0"/>
              </a:rPr>
              <a:t>If human sexuality will be taught, the district must provide written notice, a summary of course content, and information on parents' rights.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57200" y="304800"/>
            <a:ext cx="9144000" cy="1219200"/>
          </a:xfrm>
          <a:effectLst>
            <a:outerShdw dist="56796" dir="3806097" algn="ctr" rotWithShape="0">
              <a:schemeClr val="tx1"/>
            </a:outerShdw>
          </a:effectLst>
        </p:spPr>
        <p:txBody>
          <a:bodyPr/>
          <a:lstStyle/>
          <a:p>
            <a:pPr algn="r" eaLnBrk="1" hangingPunct="1">
              <a:defRPr/>
            </a:pPr>
            <a:r>
              <a:rPr lang="en-US" sz="3600" b="1" dirty="0">
                <a:solidFill>
                  <a:srgbClr val="FF0000"/>
                </a:solidFill>
                <a:effectLst>
                  <a:outerShdw blurRad="38100" dist="38100" dir="2700000" algn="tl">
                    <a:srgbClr val="C0C0C0"/>
                  </a:outerShdw>
                </a:effectLst>
              </a:rPr>
              <a:t>State Legislated SHAC Requirements</a:t>
            </a:r>
            <a:r>
              <a:rPr lang="en-US" sz="4000" b="1" dirty="0">
                <a:solidFill>
                  <a:srgbClr val="FF0000"/>
                </a:solidFill>
                <a:effectLst>
                  <a:outerShdw blurRad="38100" dist="38100" dir="2700000" algn="tl">
                    <a:srgbClr val="C0C0C0"/>
                  </a:outerShdw>
                </a:effectLst>
              </a:rPr>
              <a:t> </a:t>
            </a:r>
            <a:br>
              <a:rPr lang="en-US" sz="4000" b="1" dirty="0">
                <a:solidFill>
                  <a:srgbClr val="FF0000"/>
                </a:solidFill>
                <a:effectLst>
                  <a:outerShdw blurRad="38100" dist="38100" dir="2700000" algn="tl">
                    <a:srgbClr val="C0C0C0"/>
                  </a:outerShdw>
                </a:effectLst>
              </a:rPr>
            </a:br>
            <a:r>
              <a:rPr lang="en-US" sz="3200" b="1" dirty="0">
                <a:solidFill>
                  <a:srgbClr val="FF0000"/>
                </a:solidFill>
                <a:effectLst>
                  <a:outerShdw blurRad="38100" dist="38100" dir="2700000" algn="tl">
                    <a:srgbClr val="C0C0C0"/>
                  </a:outerShdw>
                </a:effectLst>
              </a:rPr>
              <a:t>Committee-related</a:t>
            </a:r>
            <a:endParaRPr lang="en-US" dirty="0">
              <a:solidFill>
                <a:srgbClr val="FF0000"/>
              </a:solidFill>
              <a:effectLst>
                <a:outerShdw blurRad="38100" dist="38100" dir="2700000" algn="tl">
                  <a:srgbClr val="C0C0C0"/>
                </a:outerShdw>
              </a:effectLst>
            </a:endParaRPr>
          </a:p>
        </p:txBody>
      </p:sp>
      <p:sp>
        <p:nvSpPr>
          <p:cNvPr id="20483" name="Rectangle 3"/>
          <p:cNvSpPr>
            <a:spLocks noGrp="1" noChangeArrowheads="1"/>
          </p:cNvSpPr>
          <p:nvPr>
            <p:ph type="body" idx="1"/>
          </p:nvPr>
        </p:nvSpPr>
        <p:spPr>
          <a:xfrm>
            <a:off x="490538" y="2286000"/>
            <a:ext cx="7848600" cy="3886200"/>
          </a:xfrm>
        </p:spPr>
        <p:txBody>
          <a:bodyPr/>
          <a:lstStyle/>
          <a:p>
            <a:pPr algn="r" eaLnBrk="1" hangingPunct="1">
              <a:lnSpc>
                <a:spcPct val="80000"/>
              </a:lnSpc>
              <a:spcBef>
                <a:spcPct val="0"/>
              </a:spcBef>
              <a:buFontTx/>
              <a:buNone/>
            </a:pPr>
            <a:endParaRPr lang="en-US" sz="2000" b="1"/>
          </a:p>
          <a:p>
            <a:pPr eaLnBrk="1" hangingPunct="1">
              <a:lnSpc>
                <a:spcPct val="80000"/>
              </a:lnSpc>
              <a:buSzPct val="80000"/>
              <a:buFont typeface="Wingdings" pitchFamily="2" charset="2"/>
              <a:buChar char="ü"/>
            </a:pPr>
            <a:r>
              <a:rPr lang="en-US" sz="2000" b="1"/>
              <a:t>A parent must serve as the chairman or co-chair</a:t>
            </a:r>
          </a:p>
          <a:p>
            <a:pPr eaLnBrk="1" hangingPunct="1">
              <a:lnSpc>
                <a:spcPct val="80000"/>
              </a:lnSpc>
              <a:buSzPct val="80000"/>
              <a:buFont typeface="Wingdings" pitchFamily="2" charset="2"/>
              <a:buChar char="ü"/>
            </a:pPr>
            <a:r>
              <a:rPr lang="en-US" sz="2000" b="1"/>
              <a:t>A minimum of five members must be appointed to serve on the SHAC by Board of Trustees</a:t>
            </a:r>
          </a:p>
          <a:p>
            <a:pPr eaLnBrk="1" hangingPunct="1">
              <a:lnSpc>
                <a:spcPct val="80000"/>
              </a:lnSpc>
              <a:buSzPct val="80000"/>
              <a:buFont typeface="Wingdings" pitchFamily="2" charset="2"/>
              <a:buChar char="ü"/>
            </a:pPr>
            <a:r>
              <a:rPr lang="en-US" sz="2000" b="1"/>
              <a:t>Majority of members must be parents who are not employees of the district</a:t>
            </a:r>
          </a:p>
          <a:p>
            <a:pPr eaLnBrk="1" hangingPunct="1">
              <a:lnSpc>
                <a:spcPct val="80000"/>
              </a:lnSpc>
              <a:buSzPct val="80000"/>
              <a:buFont typeface="Wingdings" pitchFamily="2" charset="2"/>
              <a:buChar char="ü"/>
            </a:pPr>
            <a:r>
              <a:rPr lang="en-US" sz="2000" b="1"/>
              <a:t>SHAC must meet at least 4 times a year</a:t>
            </a:r>
          </a:p>
          <a:p>
            <a:pPr eaLnBrk="1" hangingPunct="1">
              <a:lnSpc>
                <a:spcPct val="80000"/>
              </a:lnSpc>
              <a:buSzPct val="80000"/>
              <a:buFont typeface="Wingdings" pitchFamily="2" charset="2"/>
              <a:buChar char="ü"/>
            </a:pPr>
            <a:r>
              <a:rPr lang="en-US" sz="2000" b="1"/>
              <a:t>SHAC must deliver an annual report to the Board of Trustees </a:t>
            </a:r>
          </a:p>
          <a:p>
            <a:pPr eaLnBrk="1" hangingPunct="1">
              <a:lnSpc>
                <a:spcPct val="80000"/>
              </a:lnSpc>
              <a:buSzPct val="80000"/>
              <a:buFont typeface="Wingdings" pitchFamily="2" charset="2"/>
              <a:buChar char="ü"/>
            </a:pPr>
            <a:r>
              <a:rPr lang="en-US" sz="2000" b="1"/>
              <a:t>SHAC is required to submit recommendations regarding the districts’ health education curriculum</a:t>
            </a:r>
          </a:p>
          <a:p>
            <a:pPr eaLnBrk="1" hangingPunct="1">
              <a:lnSpc>
                <a:spcPct val="80000"/>
              </a:lnSpc>
              <a:buFont typeface="Courier New" pitchFamily="49" charset="0"/>
              <a:buChar char="o"/>
            </a:pPr>
            <a:endParaRPr lang="en-US" sz="2000" b="1"/>
          </a:p>
          <a:p>
            <a:pPr eaLnBrk="1" hangingPunct="1">
              <a:lnSpc>
                <a:spcPct val="80000"/>
              </a:lnSpc>
              <a:buFontTx/>
              <a:buNone/>
            </a:pPr>
            <a:endParaRPr lang="en-US" sz="2800"/>
          </a:p>
        </p:txBody>
      </p:sp>
      <p:pic>
        <p:nvPicPr>
          <p:cNvPr id="20484" name="Picture 4" descr="MCj04398240000[1]"/>
          <p:cNvPicPr>
            <a:picLocks noChangeAspect="1" noChangeArrowheads="1"/>
          </p:cNvPicPr>
          <p:nvPr/>
        </p:nvPicPr>
        <p:blipFill>
          <a:blip r:embed="rId2" cstate="print"/>
          <a:srcRect/>
          <a:stretch>
            <a:fillRect/>
          </a:stretch>
        </p:blipFill>
        <p:spPr bwMode="auto">
          <a:xfrm>
            <a:off x="762000" y="1066800"/>
            <a:ext cx="1447800" cy="14478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effectLst>
            <a:outerShdw dist="45791" dir="3378596" algn="ctr" rotWithShape="0">
              <a:schemeClr val="tx1"/>
            </a:outerShdw>
          </a:effectLst>
        </p:spPr>
        <p:txBody>
          <a:bodyPr/>
          <a:lstStyle/>
          <a:p>
            <a:pPr algn="l" eaLnBrk="1" hangingPunct="1">
              <a:defRPr/>
            </a:pPr>
            <a:r>
              <a:rPr lang="en-US" sz="3600" b="1" dirty="0">
                <a:solidFill>
                  <a:srgbClr val="FF0000"/>
                </a:solidFill>
                <a:effectLst>
                  <a:outerShdw blurRad="38100" dist="38100" dir="2700000" algn="tl">
                    <a:srgbClr val="C0C0C0"/>
                  </a:outerShdw>
                </a:effectLst>
              </a:rPr>
              <a:t>State Legislated Requirements</a:t>
            </a:r>
            <a:br>
              <a:rPr lang="en-US" sz="4000" b="1" dirty="0">
                <a:solidFill>
                  <a:srgbClr val="FF0000"/>
                </a:solidFill>
                <a:effectLst>
                  <a:outerShdw blurRad="38100" dist="38100" dir="2700000" algn="tl">
                    <a:srgbClr val="C0C0C0"/>
                  </a:outerShdw>
                </a:effectLst>
              </a:rPr>
            </a:br>
            <a:r>
              <a:rPr lang="en-US" sz="2900" b="1" dirty="0">
                <a:solidFill>
                  <a:srgbClr val="FF0000"/>
                </a:solidFill>
                <a:effectLst>
                  <a:outerShdw blurRad="38100" dist="38100" dir="2700000" algn="tl">
                    <a:srgbClr val="C0C0C0"/>
                  </a:outerShdw>
                </a:effectLst>
              </a:rPr>
              <a:t>District/Campus-Related</a:t>
            </a:r>
          </a:p>
        </p:txBody>
      </p:sp>
      <p:sp>
        <p:nvSpPr>
          <p:cNvPr id="21507" name="Rectangle 3"/>
          <p:cNvSpPr>
            <a:spLocks noGrp="1" noChangeArrowheads="1"/>
          </p:cNvSpPr>
          <p:nvPr>
            <p:ph type="body" idx="1"/>
          </p:nvPr>
        </p:nvSpPr>
        <p:spPr>
          <a:xfrm>
            <a:off x="457200" y="1676400"/>
            <a:ext cx="8229600" cy="4648200"/>
          </a:xfrm>
        </p:spPr>
        <p:txBody>
          <a:bodyPr/>
          <a:lstStyle/>
          <a:p>
            <a:pPr eaLnBrk="1" hangingPunct="1">
              <a:lnSpc>
                <a:spcPct val="80000"/>
              </a:lnSpc>
              <a:spcBef>
                <a:spcPct val="0"/>
              </a:spcBef>
              <a:buFontTx/>
              <a:buNone/>
              <a:tabLst>
                <a:tab pos="350838" algn="l"/>
              </a:tabLst>
            </a:pPr>
            <a:r>
              <a:rPr lang="en-US" sz="2000" b="1" dirty="0"/>
              <a:t>SHACs can provide oversight for the following activities</a:t>
            </a:r>
          </a:p>
          <a:p>
            <a:pPr eaLnBrk="1" hangingPunct="1">
              <a:lnSpc>
                <a:spcPct val="80000"/>
              </a:lnSpc>
              <a:spcBef>
                <a:spcPct val="0"/>
              </a:spcBef>
              <a:buFontTx/>
              <a:buNone/>
              <a:tabLst>
                <a:tab pos="350838" algn="l"/>
              </a:tabLst>
            </a:pPr>
            <a:r>
              <a:rPr lang="en-US" sz="2000" b="1" dirty="0"/>
              <a:t>required of local campus/districts per legislation:</a:t>
            </a:r>
          </a:p>
          <a:p>
            <a:pPr eaLnBrk="1" hangingPunct="1">
              <a:lnSpc>
                <a:spcPct val="80000"/>
              </a:lnSpc>
              <a:buFont typeface="Courier New" pitchFamily="49" charset="0"/>
              <a:buNone/>
              <a:tabLst>
                <a:tab pos="350838" algn="l"/>
              </a:tabLst>
            </a:pPr>
            <a:endParaRPr lang="en-US" sz="2000" b="1" dirty="0"/>
          </a:p>
          <a:p>
            <a:pPr eaLnBrk="1" hangingPunct="1">
              <a:lnSpc>
                <a:spcPct val="80000"/>
              </a:lnSpc>
              <a:buFont typeface="Wingdings" pitchFamily="2" charset="2"/>
              <a:buChar char="ü"/>
              <a:tabLst>
                <a:tab pos="350838" algn="l"/>
              </a:tabLst>
            </a:pPr>
            <a:r>
              <a:rPr lang="en-US" sz="2000" b="1" dirty="0"/>
              <a:t>Provide written notice, course content and parents’ rights regarding sexuality education if taught</a:t>
            </a:r>
          </a:p>
          <a:p>
            <a:pPr eaLnBrk="1" hangingPunct="1">
              <a:lnSpc>
                <a:spcPct val="80000"/>
              </a:lnSpc>
              <a:buFont typeface="Wingdings" pitchFamily="2" charset="2"/>
              <a:buChar char="ü"/>
              <a:tabLst>
                <a:tab pos="350838" algn="l"/>
              </a:tabLst>
            </a:pPr>
            <a:r>
              <a:rPr lang="en-US" sz="2000" b="1" dirty="0"/>
              <a:t>Ensure that full-day pre-k students participate in 30 minutes of daily vigorous activity</a:t>
            </a:r>
          </a:p>
          <a:p>
            <a:pPr eaLnBrk="1" hangingPunct="1">
              <a:lnSpc>
                <a:spcPct val="80000"/>
              </a:lnSpc>
              <a:buFont typeface="Wingdings" pitchFamily="2" charset="2"/>
              <a:buChar char="ü"/>
              <a:tabLst>
                <a:tab pos="350838" algn="l"/>
              </a:tabLst>
            </a:pPr>
            <a:r>
              <a:rPr lang="en-US" sz="2000" b="1" dirty="0"/>
              <a:t>Include goals and objectives for CSH in HS and MS Campus Improvement Plans</a:t>
            </a:r>
          </a:p>
          <a:p>
            <a:pPr eaLnBrk="1" hangingPunct="1">
              <a:lnSpc>
                <a:spcPct val="80000"/>
              </a:lnSpc>
              <a:buFont typeface="Wingdings" pitchFamily="2" charset="2"/>
              <a:buChar char="ü"/>
              <a:tabLst>
                <a:tab pos="350838" algn="l"/>
              </a:tabLst>
            </a:pPr>
            <a:r>
              <a:rPr lang="en-US" sz="2000" b="1" dirty="0"/>
              <a:t>Administer FITNESSGRAM</a:t>
            </a:r>
            <a:r>
              <a:rPr lang="en-US" sz="2000" b="1" dirty="0">
                <a:cs typeface="Arial" charset="0"/>
              </a:rPr>
              <a:t>® to all students in grades 3-12</a:t>
            </a:r>
            <a:endParaRPr lang="en-US" sz="2000" b="1" dirty="0"/>
          </a:p>
          <a:p>
            <a:pPr eaLnBrk="1" hangingPunct="1">
              <a:lnSpc>
                <a:spcPct val="80000"/>
              </a:lnSpc>
              <a:buFont typeface="Wingdings" pitchFamily="2" charset="2"/>
              <a:buChar char="ü"/>
              <a:tabLst>
                <a:tab pos="350838" algn="l"/>
              </a:tabLst>
            </a:pPr>
            <a:r>
              <a:rPr lang="en-US" sz="2000" b="1" dirty="0"/>
              <a:t>Choose an evidenced based alcohol awareness instructional program</a:t>
            </a:r>
          </a:p>
          <a:p>
            <a:pPr eaLnBrk="1" hangingPunct="1">
              <a:lnSpc>
                <a:spcPct val="80000"/>
              </a:lnSpc>
              <a:buFont typeface="Wingdings" pitchFamily="2" charset="2"/>
              <a:buChar char="ü"/>
              <a:tabLst>
                <a:tab pos="350838" algn="l"/>
              </a:tabLst>
            </a:pPr>
            <a:r>
              <a:rPr lang="en-US" sz="2000" b="1" dirty="0"/>
              <a:t>Use the PAPA program in HS or MS health classes</a:t>
            </a:r>
          </a:p>
          <a:p>
            <a:pPr eaLnBrk="1" hangingPunct="1">
              <a:lnSpc>
                <a:spcPct val="80000"/>
              </a:lnSpc>
              <a:buFont typeface="Wingdings" pitchFamily="2" charset="2"/>
              <a:buChar char="ü"/>
              <a:tabLst>
                <a:tab pos="350838" algn="l"/>
              </a:tabLst>
            </a:pPr>
            <a:r>
              <a:rPr lang="en-US" sz="2000" b="1" dirty="0"/>
              <a:t>Comply with revised graduation requirements</a:t>
            </a:r>
          </a:p>
          <a:p>
            <a:pPr eaLnBrk="1" hangingPunct="1">
              <a:lnSpc>
                <a:spcPct val="80000"/>
              </a:lnSpc>
              <a:buFontTx/>
              <a:buNone/>
              <a:tabLst>
                <a:tab pos="350838" algn="l"/>
              </a:tabLst>
            </a:pPr>
            <a:endParaRPr lang="en-US" sz="2000" b="1" dirty="0"/>
          </a:p>
        </p:txBody>
      </p:sp>
      <p:pic>
        <p:nvPicPr>
          <p:cNvPr id="21508" name="Picture 4" descr="MCj04398240000[1]"/>
          <p:cNvPicPr>
            <a:picLocks noChangeAspect="1" noChangeArrowheads="1"/>
          </p:cNvPicPr>
          <p:nvPr/>
        </p:nvPicPr>
        <p:blipFill>
          <a:blip r:embed="rId2" cstate="print"/>
          <a:srcRect/>
          <a:stretch>
            <a:fillRect/>
          </a:stretch>
        </p:blipFill>
        <p:spPr bwMode="auto">
          <a:xfrm>
            <a:off x="7391400" y="381000"/>
            <a:ext cx="1219200" cy="12192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effectLst>
            <a:outerShdw dist="45791" dir="3378596" algn="ctr" rotWithShape="0">
              <a:schemeClr val="tx1"/>
            </a:outerShdw>
          </a:effectLst>
        </p:spPr>
        <p:txBody>
          <a:bodyPr lIns="92075" tIns="46038" rIns="92075" bIns="46038" anchorCtr="1"/>
          <a:lstStyle/>
          <a:p>
            <a:pPr algn="r" eaLnBrk="1" hangingPunct="1">
              <a:defRPr/>
            </a:pPr>
            <a:r>
              <a:rPr lang="en-US" sz="3600" dirty="0">
                <a:solidFill>
                  <a:srgbClr val="FF0000"/>
                </a:solidFill>
                <a:effectLst>
                  <a:outerShdw blurRad="38100" dist="38100" dir="2700000" algn="tl">
                    <a:srgbClr val="C0C0C0"/>
                  </a:outerShdw>
                </a:effectLst>
              </a:rPr>
              <a:t>                 </a:t>
            </a:r>
            <a:r>
              <a:rPr lang="en-US" sz="3600" b="1" dirty="0">
                <a:solidFill>
                  <a:srgbClr val="FF0000"/>
                </a:solidFill>
                <a:effectLst>
                  <a:outerShdw blurRad="38100" dist="38100" dir="2700000" algn="tl">
                    <a:srgbClr val="C0C0C0"/>
                  </a:outerShdw>
                </a:effectLst>
              </a:rPr>
              <a:t> Silverton ISD SHAC Goals for 2025-2026</a:t>
            </a:r>
          </a:p>
        </p:txBody>
      </p:sp>
      <p:pic>
        <p:nvPicPr>
          <p:cNvPr id="28675" name="Picture 6" descr="j0250469"/>
          <p:cNvPicPr>
            <a:picLocks noGrp="1" noChangeAspect="1" noChangeArrowheads="1"/>
          </p:cNvPicPr>
          <p:nvPr>
            <p:ph sz="half" idx="4294967295"/>
          </p:nvPr>
        </p:nvPicPr>
        <p:blipFill>
          <a:blip r:embed="rId3" cstate="print"/>
          <a:srcRect/>
          <a:stretch>
            <a:fillRect/>
          </a:stretch>
        </p:blipFill>
        <p:spPr>
          <a:xfrm>
            <a:off x="914400" y="457200"/>
            <a:ext cx="1247775" cy="1295400"/>
          </a:xfrm>
        </p:spPr>
      </p:pic>
      <p:sp>
        <p:nvSpPr>
          <p:cNvPr id="2" name="Rectangle 1">
            <a:extLst>
              <a:ext uri="{FF2B5EF4-FFF2-40B4-BE49-F238E27FC236}">
                <a16:creationId xmlns:a16="http://schemas.microsoft.com/office/drawing/2014/main" id="{E1B47985-FD02-4EB9-A3AD-BA45B3ACAE49}"/>
              </a:ext>
            </a:extLst>
          </p:cNvPr>
          <p:cNvSpPr/>
          <p:nvPr/>
        </p:nvSpPr>
        <p:spPr>
          <a:xfrm>
            <a:off x="889000" y="2199144"/>
            <a:ext cx="7264400" cy="2677656"/>
          </a:xfrm>
          <a:prstGeom prst="rect">
            <a:avLst/>
          </a:prstGeom>
        </p:spPr>
        <p:txBody>
          <a:bodyPr wrap="square">
            <a:spAutoFit/>
          </a:bodyPr>
          <a:lstStyle/>
          <a:p>
            <a:pPr marL="457200" indent="-457200">
              <a:buFont typeface="Arial" panose="020B0604020202020204" pitchFamily="34" charset="0"/>
              <a:buChar char="•"/>
            </a:pPr>
            <a:r>
              <a:rPr lang="en-US" sz="3200" b="1" dirty="0"/>
              <a:t>Monthly Staff Wellness</a:t>
            </a:r>
          </a:p>
          <a:p>
            <a:pPr marL="914400" lvl="1" indent="-457200">
              <a:buFont typeface="Arial" panose="020B0604020202020204" pitchFamily="34" charset="0"/>
              <a:buChar char="•"/>
            </a:pPr>
            <a:r>
              <a:rPr lang="en-US" dirty="0"/>
              <a:t>Hoot </a:t>
            </a:r>
            <a:r>
              <a:rPr lang="en-US" dirty="0" err="1"/>
              <a:t>Hoot</a:t>
            </a:r>
            <a:r>
              <a:rPr lang="en-US" dirty="0"/>
              <a:t> Treat Trolley </a:t>
            </a:r>
          </a:p>
          <a:p>
            <a:pPr marL="457200" indent="-457200">
              <a:buFont typeface="Arial" panose="020B0604020202020204" pitchFamily="34" charset="0"/>
              <a:buChar char="•"/>
            </a:pPr>
            <a:r>
              <a:rPr lang="en-US" sz="3200" b="1" dirty="0"/>
              <a:t>Internet Safety Presentation</a:t>
            </a:r>
          </a:p>
          <a:p>
            <a:pPr marL="914400" lvl="1" indent="-457200">
              <a:buFont typeface="Arial" panose="020B0604020202020204" pitchFamily="34" charset="0"/>
              <a:buChar char="•"/>
            </a:pPr>
            <a:r>
              <a:rPr lang="en-US" dirty="0"/>
              <a:t>Sexting Program for HS</a:t>
            </a:r>
          </a:p>
          <a:p>
            <a:pPr marL="457200" indent="-457200">
              <a:buFont typeface="Arial" panose="020B0604020202020204" pitchFamily="34" charset="0"/>
              <a:buChar char="•"/>
            </a:pPr>
            <a:r>
              <a:rPr lang="en-US" sz="3200" b="1" dirty="0"/>
              <a:t>Health Fundraiser</a:t>
            </a:r>
          </a:p>
          <a:p>
            <a:pPr marL="914400" lvl="1" indent="-457200">
              <a:buFont typeface="Arial" panose="020B0604020202020204" pitchFamily="34" charset="0"/>
              <a:buChar char="•"/>
            </a:pPr>
            <a:r>
              <a:rPr lang="en-US" dirty="0"/>
              <a:t>TAFE – St. Jude’s Cancer school wide fundraiser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title" idx="4294967295"/>
          </p:nvPr>
        </p:nvSpPr>
        <p:spPr>
          <a:xfrm>
            <a:off x="228600" y="457200"/>
            <a:ext cx="8305800" cy="1143000"/>
          </a:xfrm>
          <a:effectLst>
            <a:outerShdw dist="45791" dir="3378596" algn="ctr" rotWithShape="0">
              <a:schemeClr val="tx1"/>
            </a:outerShdw>
          </a:effectLst>
        </p:spPr>
        <p:txBody>
          <a:bodyPr lIns="92075" tIns="46038" rIns="92075" bIns="46038" anchorCtr="1"/>
          <a:lstStyle/>
          <a:p>
            <a:pPr algn="l" eaLnBrk="1" hangingPunct="1">
              <a:defRPr/>
            </a:pPr>
            <a:r>
              <a:rPr lang="en-US" sz="4000" b="1" dirty="0">
                <a:solidFill>
                  <a:srgbClr val="FF0000"/>
                </a:solidFill>
                <a:effectLst>
                  <a:outerShdw blurRad="38100" dist="38100" dir="2700000" algn="tl">
                    <a:srgbClr val="C0C0C0"/>
                  </a:outerShdw>
                </a:effectLst>
              </a:rPr>
              <a:t>Silverton ISD Health Related Activities</a:t>
            </a:r>
          </a:p>
        </p:txBody>
      </p:sp>
      <p:sp>
        <p:nvSpPr>
          <p:cNvPr id="30723" name="Rectangle 5"/>
          <p:cNvSpPr>
            <a:spLocks noGrp="1" noChangeArrowheads="1"/>
          </p:cNvSpPr>
          <p:nvPr>
            <p:ph type="body" sz="half" idx="4294967295"/>
          </p:nvPr>
        </p:nvSpPr>
        <p:spPr>
          <a:xfrm>
            <a:off x="838200" y="1600200"/>
            <a:ext cx="7086600" cy="4191000"/>
          </a:xfrm>
        </p:spPr>
        <p:txBody>
          <a:bodyPr lIns="92075" tIns="46038" rIns="92075" bIns="46038"/>
          <a:lstStyle/>
          <a:p>
            <a:pPr>
              <a:defRPr/>
            </a:pPr>
            <a:r>
              <a:rPr lang="en-US" sz="2400" dirty="0" err="1"/>
              <a:t>Fitnessgram</a:t>
            </a:r>
            <a:r>
              <a:rPr lang="en-US" sz="2400" dirty="0"/>
              <a:t> for grades 3-12 </a:t>
            </a:r>
          </a:p>
          <a:p>
            <a:pPr>
              <a:defRPr/>
            </a:pPr>
            <a:r>
              <a:rPr lang="en-US" sz="2400" dirty="0"/>
              <a:t>Coffee Memorial Blood Drive (fall and spring)</a:t>
            </a:r>
          </a:p>
          <a:p>
            <a:pPr>
              <a:defRPr/>
            </a:pPr>
            <a:r>
              <a:rPr lang="en-US" sz="2400" dirty="0"/>
              <a:t>Feminine product supplies in girls bathroom</a:t>
            </a:r>
          </a:p>
          <a:p>
            <a:pPr>
              <a:defRPr/>
            </a:pPr>
            <a:r>
              <a:rPr lang="en-US" sz="2400" dirty="0"/>
              <a:t>Red Ribbon Week (Drug Prevention)</a:t>
            </a:r>
          </a:p>
          <a:p>
            <a:pPr>
              <a:defRPr/>
            </a:pPr>
            <a:r>
              <a:rPr lang="en-US" sz="2400" dirty="0"/>
              <a:t>PK-12 community service day</a:t>
            </a:r>
          </a:p>
          <a:p>
            <a:r>
              <a:rPr lang="en-US" sz="2400" dirty="0" err="1"/>
              <a:t>TxDot</a:t>
            </a:r>
            <a:r>
              <a:rPr lang="en-US" sz="2400" dirty="0"/>
              <a:t> Video Contest (Drinking and Driving)</a:t>
            </a:r>
          </a:p>
          <a:p>
            <a:r>
              <a:rPr lang="en-US" sz="2400" dirty="0"/>
              <a:t>Campus Safety Audit</a:t>
            </a:r>
          </a:p>
          <a:p>
            <a:r>
              <a:rPr lang="en-US" sz="2400" dirty="0"/>
              <a:t>SHAC requirements – post open meetings; consent/opt in, post material on website, and have 2 meetings addressing sexual education’</a:t>
            </a:r>
          </a:p>
          <a:p>
            <a:r>
              <a:rPr lang="en-US" sz="2400" dirty="0"/>
              <a:t>Immunization report for all students </a:t>
            </a:r>
          </a:p>
          <a:p>
            <a:r>
              <a:rPr lang="en-US" sz="2400" dirty="0"/>
              <a:t>Freshmen Peace Officer Training with DPS</a:t>
            </a:r>
          </a:p>
          <a:p>
            <a:pPr>
              <a:defRPr/>
            </a:pPr>
            <a:endParaRPr lang="en-US" sz="2400" dirty="0"/>
          </a:p>
          <a:p>
            <a:pPr>
              <a:defRPr/>
            </a:pP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title" idx="4294967295"/>
          </p:nvPr>
        </p:nvSpPr>
        <p:spPr>
          <a:xfrm>
            <a:off x="228600" y="457200"/>
            <a:ext cx="8305800" cy="1143000"/>
          </a:xfrm>
          <a:effectLst>
            <a:outerShdw dist="45791" dir="3378596" algn="ctr" rotWithShape="0">
              <a:schemeClr val="tx1"/>
            </a:outerShdw>
          </a:effectLst>
        </p:spPr>
        <p:txBody>
          <a:bodyPr lIns="92075" tIns="46038" rIns="92075" bIns="46038" anchorCtr="1"/>
          <a:lstStyle/>
          <a:p>
            <a:pPr algn="l" eaLnBrk="1" hangingPunct="1">
              <a:defRPr/>
            </a:pPr>
            <a:r>
              <a:rPr lang="en-US" sz="4000" b="1" dirty="0">
                <a:solidFill>
                  <a:srgbClr val="FF0000"/>
                </a:solidFill>
                <a:effectLst>
                  <a:outerShdw blurRad="38100" dist="38100" dir="2700000" algn="tl">
                    <a:srgbClr val="C0C0C0"/>
                  </a:outerShdw>
                </a:effectLst>
              </a:rPr>
              <a:t>Silverton ISD Health Related Activities</a:t>
            </a:r>
          </a:p>
        </p:txBody>
      </p:sp>
      <p:sp>
        <p:nvSpPr>
          <p:cNvPr id="31747" name="Rectangle 5"/>
          <p:cNvSpPr>
            <a:spLocks noGrp="1" noChangeArrowheads="1"/>
          </p:cNvSpPr>
          <p:nvPr>
            <p:ph type="body" sz="half" idx="4294967295"/>
          </p:nvPr>
        </p:nvSpPr>
        <p:spPr>
          <a:xfrm>
            <a:off x="838200" y="1600200"/>
            <a:ext cx="7162800" cy="4191000"/>
          </a:xfrm>
        </p:spPr>
        <p:txBody>
          <a:bodyPr lIns="92075" tIns="46038" rIns="92075" bIns="46038"/>
          <a:lstStyle/>
          <a:p>
            <a:r>
              <a:rPr lang="en-US" sz="2400" dirty="0"/>
              <a:t>Oral hygiene kits donated to 1</a:t>
            </a:r>
            <a:r>
              <a:rPr lang="en-US" sz="2400" baseline="30000" dirty="0"/>
              <a:t>st</a:t>
            </a:r>
            <a:r>
              <a:rPr lang="en-US" sz="2400" dirty="0"/>
              <a:t> and 2</a:t>
            </a:r>
            <a:r>
              <a:rPr lang="en-US" sz="2400" baseline="30000" dirty="0"/>
              <a:t>nd</a:t>
            </a:r>
            <a:r>
              <a:rPr lang="en-US" sz="2400" dirty="0"/>
              <a:t> grade by Tulia Masonic Lodge and dental education provided by the school nurse </a:t>
            </a:r>
          </a:p>
          <a:p>
            <a:r>
              <a:rPr lang="en-US" sz="2400" dirty="0"/>
              <a:t>Healthy choices offered in the cafeteria</a:t>
            </a:r>
          </a:p>
          <a:p>
            <a:r>
              <a:rPr lang="en-US" sz="2400" dirty="0"/>
              <a:t>Healthy salads and calorie count offered in cafeteria for JH, HS, and staff</a:t>
            </a:r>
          </a:p>
          <a:p>
            <a:r>
              <a:rPr lang="en-US" sz="2400" dirty="0"/>
              <a:t>Vision, hearing, and spinal screenings completed for required students</a:t>
            </a:r>
          </a:p>
          <a:p>
            <a:r>
              <a:rPr lang="en-US" sz="2400" dirty="0"/>
              <a:t>Seniors, coaches, sponsors, and bus drivers certified in </a:t>
            </a:r>
            <a:r>
              <a:rPr lang="en-US" sz="2400" dirty="0" err="1"/>
              <a:t>Heartsaver</a:t>
            </a:r>
            <a:r>
              <a:rPr lang="en-US" sz="2400" dirty="0"/>
              <a:t> CPR AED course by AHA</a:t>
            </a:r>
          </a:p>
          <a:p>
            <a:r>
              <a:rPr lang="en-US" sz="2400" dirty="0"/>
              <a:t>First aid bags in all classrooms </a:t>
            </a:r>
          </a:p>
          <a:p>
            <a:r>
              <a:rPr lang="en-US" sz="2400" dirty="0" err="1"/>
              <a:t>TxDot</a:t>
            </a:r>
            <a:r>
              <a:rPr lang="en-US" sz="2400" dirty="0"/>
              <a:t> Distracted Driving/Aspen’s Choice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8" name="Rectangle 4"/>
          <p:cNvSpPr>
            <a:spLocks noGrp="1" noChangeArrowheads="1"/>
          </p:cNvSpPr>
          <p:nvPr>
            <p:ph type="title" idx="4294967295"/>
          </p:nvPr>
        </p:nvSpPr>
        <p:spPr>
          <a:xfrm>
            <a:off x="0" y="457200"/>
            <a:ext cx="8305800" cy="1143000"/>
          </a:xfrm>
          <a:effectLst>
            <a:outerShdw dist="45791" dir="3378596" algn="ctr" rotWithShape="0">
              <a:schemeClr val="tx1"/>
            </a:outerShdw>
          </a:effectLst>
        </p:spPr>
        <p:txBody>
          <a:bodyPr lIns="92075" tIns="46038" rIns="92075" bIns="46038" anchorCtr="1"/>
          <a:lstStyle/>
          <a:p>
            <a:pPr algn="l" eaLnBrk="1" hangingPunct="1">
              <a:defRPr/>
            </a:pPr>
            <a:r>
              <a:rPr lang="en-US" sz="4000" b="1" dirty="0">
                <a:solidFill>
                  <a:srgbClr val="FF0000"/>
                </a:solidFill>
                <a:effectLst>
                  <a:outerShdw blurRad="38100" dist="38100" dir="2700000" algn="tl">
                    <a:srgbClr val="C0C0C0"/>
                  </a:outerShdw>
                </a:effectLst>
              </a:rPr>
              <a:t>Silverton ISD Health Related Activities</a:t>
            </a:r>
          </a:p>
        </p:txBody>
      </p:sp>
      <p:sp>
        <p:nvSpPr>
          <p:cNvPr id="30723" name="Rectangle 5"/>
          <p:cNvSpPr>
            <a:spLocks noGrp="1" noChangeArrowheads="1"/>
          </p:cNvSpPr>
          <p:nvPr>
            <p:ph type="body" sz="half" idx="4294967295"/>
          </p:nvPr>
        </p:nvSpPr>
        <p:spPr>
          <a:xfrm>
            <a:off x="609600" y="1600200"/>
            <a:ext cx="7010400" cy="3581400"/>
          </a:xfrm>
        </p:spPr>
        <p:txBody>
          <a:bodyPr lIns="92075" tIns="46038" rIns="92075" bIns="46038"/>
          <a:lstStyle/>
          <a:p>
            <a:pPr marL="457200" indent="-457200">
              <a:defRPr/>
            </a:pPr>
            <a:r>
              <a:rPr lang="en-US" sz="2400" dirty="0"/>
              <a:t>Color Me Healthy – PK and Kinder</a:t>
            </a:r>
          </a:p>
          <a:p>
            <a:pPr marL="457200" indent="-457200">
              <a:defRPr/>
            </a:pPr>
            <a:r>
              <a:rPr lang="en-US" sz="2400" dirty="0"/>
              <a:t>P.A.P.A training (parenting and paternity awareness) is taught in HS health class</a:t>
            </a:r>
          </a:p>
          <a:p>
            <a:pPr marL="457200" indent="-457200">
              <a:defRPr/>
            </a:pPr>
            <a:r>
              <a:rPr lang="en-US" sz="2400" dirty="0"/>
              <a:t>Covenant wellness testing offered for staff</a:t>
            </a:r>
          </a:p>
          <a:p>
            <a:pPr marL="457200" indent="-457200">
              <a:defRPr/>
            </a:pPr>
            <a:r>
              <a:rPr lang="en-US" sz="2400" dirty="0"/>
              <a:t>Red Ribbon Week: mental and physical health</a:t>
            </a:r>
          </a:p>
          <a:p>
            <a:pPr marL="457200" indent="-457200">
              <a:defRPr/>
            </a:pPr>
            <a:r>
              <a:rPr lang="en-US" sz="2400" dirty="0"/>
              <a:t>Healthy Heroes Program for PK and Kinder</a:t>
            </a:r>
          </a:p>
          <a:p>
            <a:pPr marL="457200" indent="-457200">
              <a:defRPr/>
            </a:pPr>
            <a:r>
              <a:rPr lang="en-US" sz="2400" dirty="0"/>
              <a:t>5</a:t>
            </a:r>
            <a:r>
              <a:rPr lang="en-US" sz="2400" baseline="30000" dirty="0"/>
              <a:t>th</a:t>
            </a:r>
            <a:r>
              <a:rPr lang="en-US" sz="2400" dirty="0"/>
              <a:t> grade Ag Day</a:t>
            </a:r>
          </a:p>
          <a:p>
            <a:pPr marL="457200" indent="-457200">
              <a:defRPr/>
            </a:pPr>
            <a:r>
              <a:rPr lang="en-US" sz="2400" dirty="0"/>
              <a:t>Opioid Instruction given to 6-12</a:t>
            </a:r>
          </a:p>
          <a:p>
            <a:pPr marL="457200" indent="-457200">
              <a:defRPr/>
            </a:pPr>
            <a:r>
              <a:rPr lang="en-US" sz="2400" dirty="0"/>
              <a:t>Wellness Wednesdays</a:t>
            </a:r>
          </a:p>
          <a:p>
            <a:pPr marL="457200" indent="-457200">
              <a:defRPr/>
            </a:pPr>
            <a:r>
              <a:rPr lang="en-US" sz="2400" dirty="0"/>
              <a:t>Tri-State Food Distribution/Tri County Meals</a:t>
            </a:r>
          </a:p>
          <a:p>
            <a:pPr marL="457200" indent="-457200">
              <a:defRPr/>
            </a:pPr>
            <a:r>
              <a:rPr lang="en-US" sz="2400" dirty="0"/>
              <a:t>Hoot </a:t>
            </a:r>
            <a:r>
              <a:rPr lang="en-US" sz="2400" dirty="0" err="1"/>
              <a:t>Hoot</a:t>
            </a:r>
            <a:r>
              <a:rPr lang="en-US" sz="2400" dirty="0"/>
              <a:t> Treat Trolley for staff mental health</a:t>
            </a:r>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title" idx="4294967295"/>
          </p:nvPr>
        </p:nvSpPr>
        <p:spPr>
          <a:xfrm>
            <a:off x="228600" y="381000"/>
            <a:ext cx="8077200" cy="1219200"/>
          </a:xfrm>
          <a:effectLst>
            <a:outerShdw dist="45791" dir="3378596" algn="ctr" rotWithShape="0">
              <a:schemeClr val="tx1"/>
            </a:outerShdw>
          </a:effectLst>
        </p:spPr>
        <p:txBody>
          <a:bodyPr lIns="92075" tIns="46038" rIns="92075" bIns="46038" anchorCtr="1"/>
          <a:lstStyle/>
          <a:p>
            <a:pPr algn="l" eaLnBrk="1" hangingPunct="1">
              <a:defRPr/>
            </a:pPr>
            <a:r>
              <a:rPr lang="en-US" sz="4000" b="1" dirty="0">
                <a:solidFill>
                  <a:srgbClr val="FF0000"/>
                </a:solidFill>
                <a:effectLst>
                  <a:outerShdw blurRad="38100" dist="38100" dir="2700000" algn="tl">
                    <a:srgbClr val="000000">
                      <a:alpha val="43137"/>
                    </a:srgbClr>
                  </a:outerShdw>
                </a:effectLst>
              </a:rPr>
              <a:t>Silverton</a:t>
            </a:r>
            <a:r>
              <a:rPr lang="en-US" sz="4000" b="1" dirty="0">
                <a:solidFill>
                  <a:srgbClr val="FF0000"/>
                </a:solidFill>
                <a:effectLst>
                  <a:outerShdw blurRad="38100" dist="38100" dir="2700000" algn="tl">
                    <a:srgbClr val="C0C0C0"/>
                  </a:outerShdw>
                </a:effectLst>
              </a:rPr>
              <a:t> ISD Health Related Activities</a:t>
            </a:r>
          </a:p>
        </p:txBody>
      </p:sp>
      <p:sp>
        <p:nvSpPr>
          <p:cNvPr id="33795" name="Rectangle 5"/>
          <p:cNvSpPr>
            <a:spLocks noGrp="1" noChangeArrowheads="1"/>
          </p:cNvSpPr>
          <p:nvPr>
            <p:ph type="body" sz="half" idx="4294967295"/>
          </p:nvPr>
        </p:nvSpPr>
        <p:spPr>
          <a:xfrm>
            <a:off x="838200" y="1600200"/>
            <a:ext cx="7620000" cy="4191000"/>
          </a:xfrm>
        </p:spPr>
        <p:txBody>
          <a:bodyPr lIns="92075" tIns="46038" rIns="92075" bIns="46038"/>
          <a:lstStyle/>
          <a:p>
            <a:r>
              <a:rPr lang="en-US" sz="2400" dirty="0"/>
              <a:t>STD/STI prevention taught in HS health class</a:t>
            </a:r>
          </a:p>
          <a:p>
            <a:r>
              <a:rPr lang="en-US" sz="2400" dirty="0"/>
              <a:t>Hygiene products given to 6</a:t>
            </a:r>
            <a:r>
              <a:rPr lang="en-US" sz="2400" baseline="30000" dirty="0"/>
              <a:t>th</a:t>
            </a:r>
            <a:r>
              <a:rPr lang="en-US" sz="2400" dirty="0"/>
              <a:t>, 7</a:t>
            </a:r>
            <a:r>
              <a:rPr lang="en-US" sz="2400" baseline="30000" dirty="0"/>
              <a:t>th</a:t>
            </a:r>
            <a:r>
              <a:rPr lang="en-US" sz="2400" dirty="0"/>
              <a:t>, 8</a:t>
            </a:r>
            <a:r>
              <a:rPr lang="en-US" sz="2400" baseline="30000" dirty="0"/>
              <a:t>th</a:t>
            </a:r>
            <a:r>
              <a:rPr lang="en-US" sz="2400" dirty="0"/>
              <a:t> grades</a:t>
            </a:r>
          </a:p>
          <a:p>
            <a:r>
              <a:rPr lang="en-US" sz="2400" dirty="0"/>
              <a:t>Sexual education provided to 5</a:t>
            </a:r>
            <a:r>
              <a:rPr lang="en-US" sz="2400" baseline="30000" dirty="0"/>
              <a:t>th </a:t>
            </a:r>
            <a:r>
              <a:rPr lang="en-US" sz="2400" dirty="0"/>
              <a:t>grade</a:t>
            </a:r>
          </a:p>
          <a:p>
            <a:r>
              <a:rPr lang="en-US" sz="2400" dirty="0"/>
              <a:t>Tornado and Fire Drills conducted</a:t>
            </a:r>
          </a:p>
          <a:p>
            <a:r>
              <a:rPr lang="en-US" sz="2400" dirty="0"/>
              <a:t>Learn Grow Eat Go – 3</a:t>
            </a:r>
            <a:r>
              <a:rPr lang="en-US" sz="2400" baseline="30000" dirty="0"/>
              <a:t>rd</a:t>
            </a:r>
            <a:r>
              <a:rPr lang="en-US" sz="2400" dirty="0"/>
              <a:t> -5</a:t>
            </a:r>
            <a:r>
              <a:rPr lang="en-US" sz="2400" baseline="30000" dirty="0"/>
              <a:t>th</a:t>
            </a:r>
            <a:r>
              <a:rPr lang="en-US" sz="2400" dirty="0"/>
              <a:t> </a:t>
            </a:r>
          </a:p>
          <a:p>
            <a:r>
              <a:rPr lang="en-US" sz="2400" dirty="0"/>
              <a:t>Anaphylaxis and AED training provided to all staff</a:t>
            </a:r>
          </a:p>
          <a:p>
            <a:r>
              <a:rPr lang="en-US" sz="2400" dirty="0"/>
              <a:t>Suicide prevention training for staff </a:t>
            </a:r>
          </a:p>
          <a:p>
            <a:r>
              <a:rPr lang="en-US" sz="2400" dirty="0"/>
              <a:t>Stop the Bleed training to 6-12 students and all staff</a:t>
            </a:r>
          </a:p>
          <a:p>
            <a:r>
              <a:rPr lang="en-US" sz="2400" dirty="0"/>
              <a:t>Bleeding Control Stations on campus </a:t>
            </a:r>
          </a:p>
          <a:p>
            <a:r>
              <a:rPr lang="en-US" sz="2400" dirty="0"/>
              <a:t>Hands Only CPR and AED use – 6-12 students</a:t>
            </a:r>
          </a:p>
          <a:p>
            <a:r>
              <a:rPr lang="en-US" sz="2400" dirty="0"/>
              <a:t>Lions Club </a:t>
            </a:r>
            <a:r>
              <a:rPr lang="en-US" sz="2400" dirty="0" err="1"/>
              <a:t>Photoscreening</a:t>
            </a:r>
            <a:r>
              <a:rPr lang="en-US" sz="2400" dirty="0"/>
              <a:t> PK-12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a:xfrm>
            <a:off x="304800" y="457200"/>
            <a:ext cx="8229600" cy="1143000"/>
          </a:xfrm>
          <a:effectLst>
            <a:outerShdw dist="45791" dir="3378596" algn="ctr" rotWithShape="0">
              <a:schemeClr val="tx1"/>
            </a:outerShdw>
          </a:effectLst>
        </p:spPr>
        <p:txBody>
          <a:bodyPr lIns="92075" tIns="46038" rIns="92075" bIns="46038" anchorCtr="1"/>
          <a:lstStyle/>
          <a:p>
            <a:pPr algn="r" eaLnBrk="1" hangingPunct="1">
              <a:defRPr/>
            </a:pPr>
            <a:r>
              <a:rPr lang="en-US" sz="4000" b="1" dirty="0">
                <a:solidFill>
                  <a:srgbClr val="FF0000"/>
                </a:solidFill>
                <a:effectLst>
                  <a:outerShdw blurRad="38100" dist="38100" dir="2700000" algn="tl">
                    <a:srgbClr val="C0C0C0"/>
                  </a:outerShdw>
                </a:effectLst>
              </a:rPr>
              <a:t>School Health </a:t>
            </a:r>
            <a:br>
              <a:rPr lang="en-US" sz="4000" b="1" dirty="0">
                <a:solidFill>
                  <a:srgbClr val="FF0000"/>
                </a:solidFill>
                <a:effectLst>
                  <a:outerShdw blurRad="38100" dist="38100" dir="2700000" algn="tl">
                    <a:srgbClr val="C0C0C0"/>
                  </a:outerShdw>
                </a:effectLst>
              </a:rPr>
            </a:br>
            <a:r>
              <a:rPr lang="en-US" sz="4000" b="1" dirty="0">
                <a:solidFill>
                  <a:srgbClr val="FF0000"/>
                </a:solidFill>
                <a:effectLst>
                  <a:outerShdw blurRad="38100" dist="38100" dir="2700000" algn="tl">
                    <a:srgbClr val="C0C0C0"/>
                  </a:outerShdw>
                </a:effectLst>
              </a:rPr>
              <a:t>				Advisory Council</a:t>
            </a:r>
          </a:p>
        </p:txBody>
      </p:sp>
      <p:sp>
        <p:nvSpPr>
          <p:cNvPr id="3075" name="Rectangle 3"/>
          <p:cNvSpPr>
            <a:spLocks noGrp="1" noChangeArrowheads="1"/>
          </p:cNvSpPr>
          <p:nvPr>
            <p:ph type="body" sz="half" idx="4294967295"/>
          </p:nvPr>
        </p:nvSpPr>
        <p:spPr>
          <a:xfrm>
            <a:off x="457200" y="2057400"/>
            <a:ext cx="7745413" cy="4191000"/>
          </a:xfrm>
        </p:spPr>
        <p:txBody>
          <a:bodyPr lIns="92075" tIns="46038" rIns="92075" bIns="46038"/>
          <a:lstStyle/>
          <a:p>
            <a:pPr indent="7938" eaLnBrk="1" hangingPunct="1">
              <a:buFontTx/>
              <a:buNone/>
            </a:pPr>
            <a:r>
              <a:rPr lang="en-US" sz="2400"/>
              <a:t>Every independent school district is required by law to have a school health advisory council (SHAC) of which the majority of members must be parents who are not employed by the school district. The SHAC is annually appointed by the local education agency Board of Trustees.</a:t>
            </a:r>
          </a:p>
          <a:p>
            <a:pPr indent="7938" eaLnBrk="1" hangingPunct="1">
              <a:buFontTx/>
              <a:buNone/>
            </a:pPr>
            <a:endParaRPr lang="en-US" sz="2400"/>
          </a:p>
          <a:p>
            <a:pPr indent="7938" eaLnBrk="1" hangingPunct="1">
              <a:buFontTx/>
              <a:buNone/>
            </a:pPr>
            <a:r>
              <a:rPr lang="en-US" sz="2000"/>
              <a:t>Texas Education Code</a:t>
            </a:r>
          </a:p>
          <a:p>
            <a:pPr indent="7938" eaLnBrk="1" hangingPunct="1">
              <a:buFontTx/>
              <a:buNone/>
            </a:pPr>
            <a:r>
              <a:rPr lang="en-US" sz="2000"/>
              <a:t>Title 2, Chapter 28, Section 28.004</a:t>
            </a:r>
          </a:p>
        </p:txBody>
      </p:sp>
      <p:pic>
        <p:nvPicPr>
          <p:cNvPr id="3076" name="Picture 7" descr="j0238021"/>
          <p:cNvPicPr>
            <a:picLocks noChangeAspect="1" noChangeArrowheads="1"/>
          </p:cNvPicPr>
          <p:nvPr/>
        </p:nvPicPr>
        <p:blipFill>
          <a:blip r:embed="rId3" cstate="print"/>
          <a:srcRect/>
          <a:stretch>
            <a:fillRect/>
          </a:stretch>
        </p:blipFill>
        <p:spPr bwMode="auto">
          <a:xfrm>
            <a:off x="914400" y="304800"/>
            <a:ext cx="1600200" cy="1501775"/>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000" b="1" dirty="0">
                <a:solidFill>
                  <a:srgbClr val="FF0000"/>
                </a:solidFill>
                <a:effectLst>
                  <a:outerShdw blurRad="38100" dist="38100" dir="2700000" algn="tl">
                    <a:schemeClr val="tx1"/>
                  </a:outerShdw>
                </a:effectLst>
              </a:rPr>
              <a:t>Silverton ISD Health Related Activities</a:t>
            </a:r>
          </a:p>
        </p:txBody>
      </p:sp>
      <p:sp>
        <p:nvSpPr>
          <p:cNvPr id="3" name="Content Placeholder 2"/>
          <p:cNvSpPr>
            <a:spLocks noGrp="1"/>
          </p:cNvSpPr>
          <p:nvPr>
            <p:ph idx="1"/>
          </p:nvPr>
        </p:nvSpPr>
        <p:spPr>
          <a:xfrm>
            <a:off x="457200" y="1447800"/>
            <a:ext cx="8229600" cy="4525963"/>
          </a:xfrm>
        </p:spPr>
        <p:txBody>
          <a:bodyPr/>
          <a:lstStyle/>
          <a:p>
            <a:r>
              <a:rPr lang="en-US" sz="2400" dirty="0"/>
              <a:t>K-12 required vaccinations reported to state </a:t>
            </a:r>
          </a:p>
          <a:p>
            <a:r>
              <a:rPr lang="en-US" sz="2400" dirty="0"/>
              <a:t>Bus lane, bike racks, and cross walk – street safety </a:t>
            </a:r>
          </a:p>
          <a:p>
            <a:r>
              <a:rPr lang="en-US" sz="2400" dirty="0"/>
              <a:t>Water bottle refill station at every drinking fountain on campus</a:t>
            </a:r>
          </a:p>
          <a:p>
            <a:r>
              <a:rPr lang="en-US" sz="2400" dirty="0"/>
              <a:t>Open House – Title 1 parent involvement </a:t>
            </a:r>
          </a:p>
          <a:p>
            <a:r>
              <a:rPr lang="en-US" sz="2400" dirty="0"/>
              <a:t>PTO play day – PK-5</a:t>
            </a:r>
            <a:r>
              <a:rPr lang="en-US" sz="2400" baseline="30000" dirty="0"/>
              <a:t>th</a:t>
            </a:r>
            <a:endParaRPr lang="en-US" sz="2400" dirty="0"/>
          </a:p>
          <a:p>
            <a:r>
              <a:rPr lang="en-US" sz="2400" dirty="0"/>
              <a:t>Stock Epi-Pens kept on campus for anaphylactic event </a:t>
            </a:r>
          </a:p>
          <a:p>
            <a:r>
              <a:rPr lang="en-US" sz="2400" dirty="0"/>
              <a:t>Stock Narcan on campus </a:t>
            </a:r>
          </a:p>
          <a:p>
            <a:r>
              <a:rPr lang="en-US" sz="2400" dirty="0"/>
              <a:t>Ag in the Classroom – 5</a:t>
            </a:r>
            <a:r>
              <a:rPr lang="en-US" sz="2400" baseline="30000" dirty="0"/>
              <a:t>th</a:t>
            </a:r>
            <a:r>
              <a:rPr lang="en-US" sz="2400" dirty="0"/>
              <a:t> grade</a:t>
            </a:r>
          </a:p>
          <a:p>
            <a:r>
              <a:rPr lang="en-US" sz="2400" dirty="0"/>
              <a:t>Amy </a:t>
            </a:r>
            <a:r>
              <a:rPr lang="en-US" sz="2400" dirty="0" err="1"/>
              <a:t>Kellison</a:t>
            </a:r>
            <a:r>
              <a:rPr lang="en-US" sz="2400" dirty="0"/>
              <a:t> provides counseling services weekly to select students</a:t>
            </a:r>
          </a:p>
          <a:p>
            <a:r>
              <a:rPr lang="en-US" sz="2400" dirty="0"/>
              <a:t>Real World 101 for seniors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62648-ED11-426D-8A7B-E31889D80FA7}"/>
              </a:ext>
            </a:extLst>
          </p:cNvPr>
          <p:cNvSpPr>
            <a:spLocks noGrp="1"/>
          </p:cNvSpPr>
          <p:nvPr>
            <p:ph type="title"/>
          </p:nvPr>
        </p:nvSpPr>
        <p:spPr/>
        <p:txBody>
          <a:bodyPr/>
          <a:lstStyle/>
          <a:p>
            <a:r>
              <a:rPr lang="en-US" b="1" dirty="0">
                <a:solidFill>
                  <a:srgbClr val="FF0000"/>
                </a:solidFill>
                <a:effectLst>
                  <a:outerShdw blurRad="38100" dist="38100" dir="2700000" algn="tl">
                    <a:schemeClr val="tx1"/>
                  </a:outerShdw>
                </a:effectLst>
              </a:rPr>
              <a:t>Silverton ISD Health Related Activities</a:t>
            </a:r>
            <a:endParaRPr lang="en-US" dirty="0"/>
          </a:p>
        </p:txBody>
      </p:sp>
      <p:sp>
        <p:nvSpPr>
          <p:cNvPr id="3" name="Content Placeholder 2">
            <a:extLst>
              <a:ext uri="{FF2B5EF4-FFF2-40B4-BE49-F238E27FC236}">
                <a16:creationId xmlns:a16="http://schemas.microsoft.com/office/drawing/2014/main" id="{3C95843A-EFE4-4ACA-86A1-2DA1910EE2A5}"/>
              </a:ext>
            </a:extLst>
          </p:cNvPr>
          <p:cNvSpPr>
            <a:spLocks noGrp="1"/>
          </p:cNvSpPr>
          <p:nvPr>
            <p:ph idx="1"/>
          </p:nvPr>
        </p:nvSpPr>
        <p:spPr>
          <a:xfrm>
            <a:off x="457200" y="1524000"/>
            <a:ext cx="8229600" cy="4525963"/>
          </a:xfrm>
        </p:spPr>
        <p:txBody>
          <a:bodyPr/>
          <a:lstStyle/>
          <a:p>
            <a:r>
              <a:rPr lang="en-US" sz="2400" dirty="0"/>
              <a:t>Healthy Texas Youth Ambassadors program helps with extension programs </a:t>
            </a:r>
          </a:p>
          <a:p>
            <a:r>
              <a:rPr lang="en-US" sz="2400" dirty="0"/>
              <a:t>Hand washing education – elementary students</a:t>
            </a:r>
          </a:p>
          <a:p>
            <a:r>
              <a:rPr lang="en-US" sz="2400" dirty="0"/>
              <a:t>PK-5</a:t>
            </a:r>
            <a:r>
              <a:rPr lang="en-US" sz="2400" baseline="30000" dirty="0"/>
              <a:t>th</a:t>
            </a:r>
            <a:r>
              <a:rPr lang="en-US" sz="2400" dirty="0"/>
              <a:t> elementary track day </a:t>
            </a:r>
          </a:p>
          <a:p>
            <a:r>
              <a:rPr lang="en-US" sz="2400" dirty="0"/>
              <a:t>Emergency Operations Maps and Emergency backpacks placed in every classroom and bus on campus </a:t>
            </a:r>
          </a:p>
          <a:p>
            <a:r>
              <a:rPr lang="en-US" sz="2400" dirty="0"/>
              <a:t>E3 Staff Emergency Communications App</a:t>
            </a:r>
          </a:p>
          <a:p>
            <a:r>
              <a:rPr lang="en-US" sz="2400" dirty="0"/>
              <a:t>Stop IT Solutions – anonymous bullying reporting app</a:t>
            </a:r>
          </a:p>
          <a:p>
            <a:r>
              <a:rPr lang="en-US" sz="2400" dirty="0"/>
              <a:t>Mental Health/Suicide education provided to 6-12</a:t>
            </a:r>
          </a:p>
          <a:p>
            <a:r>
              <a:rPr lang="en-US" sz="2400" dirty="0"/>
              <a:t>Red Ribbon Week healthy habits education for PK-5</a:t>
            </a:r>
          </a:p>
          <a:p>
            <a:r>
              <a:rPr lang="en-US" sz="2400" dirty="0"/>
              <a:t>TAFE St. Jude Cancer fundraiser </a:t>
            </a:r>
          </a:p>
          <a:p>
            <a:r>
              <a:rPr lang="en-US" sz="2400" dirty="0"/>
              <a:t>DPS – Sexting Presentation</a:t>
            </a:r>
          </a:p>
          <a:p>
            <a:endParaRPr lang="en-US" sz="2400" dirty="0"/>
          </a:p>
          <a:p>
            <a:endParaRPr lang="en-US" sz="2400" dirty="0"/>
          </a:p>
          <a:p>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1389896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br>
              <a:rPr lang="en-US" sz="4800" dirty="0"/>
            </a:br>
            <a:r>
              <a:rPr lang="en-US" sz="4000" b="1" dirty="0">
                <a:solidFill>
                  <a:srgbClr val="FF0000"/>
                </a:solidFill>
                <a:effectLst>
                  <a:outerShdw blurRad="38100" dist="38100" dir="2700000" algn="tl">
                    <a:schemeClr val="tx1"/>
                  </a:outerShdw>
                </a:effectLst>
              </a:rPr>
              <a:t>Goals</a:t>
            </a:r>
            <a:r>
              <a:rPr lang="en-US" sz="4000" b="1" dirty="0">
                <a:solidFill>
                  <a:srgbClr val="FF0000"/>
                </a:solidFill>
                <a:effectLst>
                  <a:outerShdw blurRad="38100" dist="38100" dir="2700000" algn="tl">
                    <a:srgbClr val="C0C0C0"/>
                  </a:outerShdw>
                </a:effectLst>
              </a:rPr>
              <a:t> </a:t>
            </a:r>
            <a:r>
              <a:rPr lang="en-US" sz="4000" b="1" dirty="0">
                <a:solidFill>
                  <a:srgbClr val="FF0000"/>
                </a:solidFill>
                <a:effectLst>
                  <a:outerShdw blurRad="38100" dist="38100" dir="2700000" algn="tl">
                    <a:schemeClr val="tx1"/>
                  </a:outerShdw>
                </a:effectLst>
              </a:rPr>
              <a:t>for 2026-2027</a:t>
            </a:r>
            <a:br>
              <a:rPr lang="en-US" sz="4000" b="1" dirty="0">
                <a:solidFill>
                  <a:srgbClr val="FF0000"/>
                </a:solidFill>
                <a:effectLst>
                  <a:outerShdw blurRad="38100" dist="38100" dir="2700000" algn="tl">
                    <a:schemeClr val="tx1"/>
                  </a:outerShdw>
                </a:effectLst>
              </a:rPr>
            </a:br>
            <a:endParaRPr lang="en-US" sz="4000" b="1" dirty="0">
              <a:solidFill>
                <a:srgbClr val="FF0000"/>
              </a:solidFill>
              <a:effectLst>
                <a:outerShdw blurRad="38100" dist="38100" dir="2700000" algn="tl">
                  <a:srgbClr val="C0C0C0"/>
                </a:outerShdw>
              </a:effectLst>
            </a:endParaRPr>
          </a:p>
        </p:txBody>
      </p:sp>
      <p:sp>
        <p:nvSpPr>
          <p:cNvPr id="3" name="Content Placeholder 2"/>
          <p:cNvSpPr>
            <a:spLocks noGrp="1"/>
          </p:cNvSpPr>
          <p:nvPr>
            <p:ph idx="1"/>
          </p:nvPr>
        </p:nvSpPr>
        <p:spPr/>
        <p:txBody>
          <a:bodyPr/>
          <a:lstStyle/>
          <a:p>
            <a:pPr marL="914400" indent="-914400">
              <a:buFont typeface="+mj-lt"/>
              <a:buAutoNum type="arabicPeriod"/>
            </a:pPr>
            <a:r>
              <a:rPr lang="en-US" dirty="0"/>
              <a:t>Monthly Staff Calendar – Staff Wellness</a:t>
            </a:r>
          </a:p>
          <a:p>
            <a:pPr marL="914400" indent="-914400">
              <a:buFont typeface="+mj-lt"/>
              <a:buAutoNum type="arabicPeriod"/>
            </a:pPr>
            <a:r>
              <a:rPr lang="en-US" dirty="0"/>
              <a:t>School and Community Wide Health Fair</a:t>
            </a:r>
          </a:p>
          <a:p>
            <a:pPr marL="914400" indent="-914400">
              <a:buFont typeface="+mj-lt"/>
              <a:buAutoNum type="arabicPeriod"/>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09600" y="533400"/>
            <a:ext cx="8229600" cy="1143000"/>
          </a:xfrm>
          <a:effectLst>
            <a:outerShdw dist="45791" dir="3378596" algn="ctr" rotWithShape="0">
              <a:schemeClr val="tx1"/>
            </a:outerShdw>
          </a:effectLst>
        </p:spPr>
        <p:txBody>
          <a:bodyPr/>
          <a:lstStyle/>
          <a:p>
            <a:pPr algn="l" eaLnBrk="1" hangingPunct="1"/>
            <a:r>
              <a:rPr lang="en-US" sz="4000" b="1" dirty="0">
                <a:solidFill>
                  <a:srgbClr val="FF0000"/>
                </a:solidFill>
              </a:rPr>
              <a:t>Silverton ISD Information</a:t>
            </a:r>
          </a:p>
        </p:txBody>
      </p:sp>
      <p:sp>
        <p:nvSpPr>
          <p:cNvPr id="35843" name="Rectangle 3"/>
          <p:cNvSpPr>
            <a:spLocks noGrp="1" noChangeArrowheads="1"/>
          </p:cNvSpPr>
          <p:nvPr>
            <p:ph type="body" idx="1"/>
          </p:nvPr>
        </p:nvSpPr>
        <p:spPr>
          <a:xfrm>
            <a:off x="838200" y="2286000"/>
            <a:ext cx="6477000" cy="2819400"/>
          </a:xfrm>
        </p:spPr>
        <p:txBody>
          <a:bodyPr/>
          <a:lstStyle/>
          <a:p>
            <a:pPr marL="461963" indent="-461963" eaLnBrk="1" hangingPunct="1">
              <a:buFont typeface="Wingdings" pitchFamily="2" charset="2"/>
              <a:buChar char="ü"/>
            </a:pPr>
            <a:r>
              <a:rPr lang="en-US" sz="2400" dirty="0"/>
              <a:t>The Silverton ISD SHAC Web site:</a:t>
            </a:r>
          </a:p>
          <a:p>
            <a:pPr marL="461963" indent="-461963" eaLnBrk="1" hangingPunct="1">
              <a:buFont typeface="Wingdings" pitchFamily="2" charset="2"/>
              <a:buNone/>
            </a:pPr>
            <a:r>
              <a:rPr lang="en-US" sz="2400" dirty="0"/>
              <a:t>      </a:t>
            </a:r>
            <a:r>
              <a:rPr lang="en-US" sz="2400" dirty="0">
                <a:hlinkClick r:id="rId2"/>
              </a:rPr>
              <a:t>http://www.silvertonisd.net/campus-department/nurse/shac</a:t>
            </a:r>
            <a:r>
              <a:rPr lang="en-US" sz="2400" dirty="0"/>
              <a:t> </a:t>
            </a:r>
          </a:p>
          <a:p>
            <a:pPr marL="461963" indent="-461963" eaLnBrk="1" hangingPunct="1">
              <a:buFont typeface="Wingdings" pitchFamily="2" charset="2"/>
              <a:buNone/>
            </a:pPr>
            <a:endParaRPr lang="en-US" sz="2400" u="sng" dirty="0"/>
          </a:p>
        </p:txBody>
      </p:sp>
      <p:pic>
        <p:nvPicPr>
          <p:cNvPr id="35844" name="Picture 4" descr="MCj04134820000[1]"/>
          <p:cNvPicPr>
            <a:picLocks noChangeAspect="1" noChangeArrowheads="1"/>
          </p:cNvPicPr>
          <p:nvPr/>
        </p:nvPicPr>
        <p:blipFill>
          <a:blip r:embed="rId3" cstate="print"/>
          <a:srcRect/>
          <a:stretch>
            <a:fillRect/>
          </a:stretch>
        </p:blipFill>
        <p:spPr bwMode="auto">
          <a:xfrm>
            <a:off x="6858000" y="1676400"/>
            <a:ext cx="1398588" cy="17526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228600" y="609600"/>
            <a:ext cx="8229600" cy="1143000"/>
          </a:xfrm>
          <a:effectLst>
            <a:outerShdw dist="45791" dir="3378596" algn="ctr" rotWithShape="0">
              <a:schemeClr val="tx1"/>
            </a:outerShdw>
          </a:effectLst>
        </p:spPr>
        <p:txBody>
          <a:bodyPr lIns="92075" tIns="46038" rIns="92075" bIns="46038" anchorCtr="1"/>
          <a:lstStyle/>
          <a:p>
            <a:pPr algn="r" eaLnBrk="1" hangingPunct="1">
              <a:defRPr/>
            </a:pPr>
            <a:r>
              <a:rPr lang="en-US" sz="4000" dirty="0">
                <a:solidFill>
                  <a:srgbClr val="FF0000"/>
                </a:solidFill>
                <a:effectLst>
                  <a:outerShdw blurRad="38100" dist="38100" dir="2700000" algn="tl">
                    <a:srgbClr val="C0C0C0"/>
                  </a:outerShdw>
                </a:effectLst>
              </a:rPr>
              <a:t>                            </a:t>
            </a:r>
            <a:r>
              <a:rPr lang="en-US" sz="4000" b="1" dirty="0">
                <a:solidFill>
                  <a:srgbClr val="FF0000"/>
                </a:solidFill>
                <a:effectLst>
                  <a:outerShdw blurRad="38100" dist="38100" dir="2700000" algn="tl">
                    <a:srgbClr val="C0C0C0"/>
                  </a:outerShdw>
                </a:effectLst>
              </a:rPr>
              <a:t>2025-2026 SHAC </a:t>
            </a:r>
            <a:br>
              <a:rPr lang="en-US" sz="4000" b="1" dirty="0">
                <a:solidFill>
                  <a:srgbClr val="FF0000"/>
                </a:solidFill>
                <a:effectLst>
                  <a:outerShdw blurRad="38100" dist="38100" dir="2700000" algn="tl">
                    <a:srgbClr val="C0C0C0"/>
                  </a:outerShdw>
                </a:effectLst>
              </a:rPr>
            </a:br>
            <a:r>
              <a:rPr lang="en-US" sz="4000" b="1" dirty="0">
                <a:solidFill>
                  <a:srgbClr val="FF0000"/>
                </a:solidFill>
                <a:effectLst>
                  <a:outerShdw blurRad="38100" dist="38100" dir="2700000" algn="tl">
                    <a:srgbClr val="C0C0C0"/>
                  </a:outerShdw>
                </a:effectLst>
              </a:rPr>
              <a:t>Meeting Dates</a:t>
            </a:r>
          </a:p>
        </p:txBody>
      </p:sp>
      <p:sp>
        <p:nvSpPr>
          <p:cNvPr id="36867" name="Rectangle 3"/>
          <p:cNvSpPr>
            <a:spLocks noGrp="1" noChangeArrowheads="1"/>
          </p:cNvSpPr>
          <p:nvPr>
            <p:ph type="body" idx="4294967295"/>
          </p:nvPr>
        </p:nvSpPr>
        <p:spPr>
          <a:xfrm>
            <a:off x="1066800" y="2362200"/>
            <a:ext cx="7315200" cy="4038600"/>
          </a:xfrm>
        </p:spPr>
        <p:txBody>
          <a:bodyPr lIns="92075" tIns="46038" rIns="92075" bIns="46038"/>
          <a:lstStyle/>
          <a:p>
            <a:pPr marL="58738" indent="-58738" eaLnBrk="1" hangingPunct="1">
              <a:buFontTx/>
              <a:buAutoNum type="arabicPeriod"/>
            </a:pPr>
            <a:r>
              <a:rPr lang="en-US" sz="2400" dirty="0"/>
              <a:t> September 16, 2025</a:t>
            </a:r>
          </a:p>
          <a:p>
            <a:pPr marL="58738" indent="-58738" eaLnBrk="1" hangingPunct="1">
              <a:buFontTx/>
              <a:buAutoNum type="arabicPeriod"/>
            </a:pPr>
            <a:r>
              <a:rPr lang="en-US" sz="2400" dirty="0"/>
              <a:t> December 2, 2025</a:t>
            </a:r>
          </a:p>
          <a:p>
            <a:pPr marL="58738" indent="-58738" eaLnBrk="1" hangingPunct="1">
              <a:buFontTx/>
              <a:buAutoNum type="arabicPeriod"/>
            </a:pPr>
            <a:r>
              <a:rPr lang="en-US" sz="2400" dirty="0"/>
              <a:t> February 26, 2026</a:t>
            </a:r>
          </a:p>
          <a:p>
            <a:pPr marL="58738" indent="-58738" eaLnBrk="1" hangingPunct="1">
              <a:buFontTx/>
              <a:buAutoNum type="arabicPeriod"/>
            </a:pPr>
            <a:r>
              <a:rPr lang="en-US" sz="2400" dirty="0"/>
              <a:t> April 30, 2026</a:t>
            </a:r>
          </a:p>
          <a:p>
            <a:pPr marL="58738" indent="-58738" eaLnBrk="1" hangingPunct="1">
              <a:buNone/>
            </a:pPr>
            <a:endParaRPr lang="en-US" sz="2400" dirty="0"/>
          </a:p>
          <a:p>
            <a:pPr marL="58738" indent="-58738" eaLnBrk="1" hangingPunct="1">
              <a:buNone/>
            </a:pPr>
            <a:endParaRPr lang="en-US" sz="1600" dirty="0"/>
          </a:p>
          <a:p>
            <a:pPr marL="58738" indent="-58738" algn="ctr" eaLnBrk="1" hangingPunct="1">
              <a:lnSpc>
                <a:spcPct val="85000"/>
              </a:lnSpc>
              <a:buFontTx/>
              <a:buNone/>
            </a:pPr>
            <a:r>
              <a:rPr lang="en-US" sz="2000" dirty="0"/>
              <a:t>Minimum of four meetings required annually. Anyone is welcome to attend any meeting.</a:t>
            </a:r>
          </a:p>
          <a:p>
            <a:pPr marL="58738" indent="-58738" eaLnBrk="1" hangingPunct="1"/>
            <a:endParaRPr lang="en-US" sz="2400" dirty="0"/>
          </a:p>
        </p:txBody>
      </p:sp>
      <p:pic>
        <p:nvPicPr>
          <p:cNvPr id="36868" name="Picture 5" descr="MCj03983830000[1]"/>
          <p:cNvPicPr>
            <a:picLocks noChangeAspect="1" noChangeArrowheads="1"/>
          </p:cNvPicPr>
          <p:nvPr/>
        </p:nvPicPr>
        <p:blipFill>
          <a:blip r:embed="rId3" cstate="print"/>
          <a:srcRect/>
          <a:stretch>
            <a:fillRect/>
          </a:stretch>
        </p:blipFill>
        <p:spPr bwMode="auto">
          <a:xfrm>
            <a:off x="1066800" y="381000"/>
            <a:ext cx="1979613" cy="152717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304800"/>
            <a:ext cx="4648200" cy="990600"/>
          </a:xfrm>
          <a:effectLst>
            <a:outerShdw dist="45791" dir="3378596" algn="ctr" rotWithShape="0">
              <a:schemeClr val="tx1"/>
            </a:outerShdw>
          </a:effectLst>
        </p:spPr>
        <p:txBody>
          <a:bodyPr lIns="92075" tIns="46038" rIns="92075" bIns="46038" anchorCtr="1"/>
          <a:lstStyle/>
          <a:p>
            <a:pPr algn="l" eaLnBrk="1" hangingPunct="1">
              <a:defRPr/>
            </a:pPr>
            <a:r>
              <a:rPr lang="en-US" sz="4000" b="1" dirty="0">
                <a:solidFill>
                  <a:srgbClr val="FF0000"/>
                </a:solidFill>
                <a:effectLst>
                  <a:outerShdw blurRad="38100" dist="38100" dir="2700000" algn="tl">
                    <a:srgbClr val="C0C0C0"/>
                  </a:outerShdw>
                </a:effectLst>
              </a:rPr>
              <a:t>Useful Web Sites</a:t>
            </a:r>
          </a:p>
        </p:txBody>
      </p:sp>
      <p:sp>
        <p:nvSpPr>
          <p:cNvPr id="37891" name="Content Placeholder 2"/>
          <p:cNvSpPr>
            <a:spLocks noGrp="1"/>
          </p:cNvSpPr>
          <p:nvPr>
            <p:ph idx="4294967295"/>
          </p:nvPr>
        </p:nvSpPr>
        <p:spPr>
          <a:xfrm>
            <a:off x="457200" y="1066800"/>
            <a:ext cx="7772400" cy="4648200"/>
          </a:xfrm>
        </p:spPr>
        <p:txBody>
          <a:bodyPr lIns="92075" tIns="46038" rIns="92075" bIns="46038"/>
          <a:lstStyle/>
          <a:p>
            <a:pPr eaLnBrk="1" hangingPunct="1">
              <a:buFont typeface="Wingdings" pitchFamily="2" charset="2"/>
              <a:buChar char="ü"/>
            </a:pPr>
            <a:r>
              <a:rPr lang="en-US" sz="1600" b="1"/>
              <a:t>Texas School Health Advisory Committee:</a:t>
            </a:r>
            <a:r>
              <a:rPr lang="en-US" b="1"/>
              <a:t> </a:t>
            </a:r>
            <a:r>
              <a:rPr lang="en-US" sz="1600" b="1" u="sng"/>
              <a:t>www.dshs.state.tx.us/schoolhealth/shadvise.shtm</a:t>
            </a:r>
          </a:p>
          <a:p>
            <a:pPr eaLnBrk="1" hangingPunct="1">
              <a:buFont typeface="Wingdings" pitchFamily="2" charset="2"/>
              <a:buChar char="ü"/>
            </a:pPr>
            <a:endParaRPr lang="en-US" sz="1000" b="1"/>
          </a:p>
          <a:p>
            <a:pPr eaLnBrk="1" hangingPunct="1">
              <a:buFont typeface="Wingdings" pitchFamily="2" charset="2"/>
              <a:buChar char="ü"/>
            </a:pPr>
            <a:r>
              <a:rPr lang="en-US" sz="1600" b="1"/>
              <a:t>TXPTA Healthy Lifestyle Web page:   </a:t>
            </a:r>
          </a:p>
          <a:p>
            <a:pPr eaLnBrk="1" hangingPunct="1">
              <a:buFont typeface="Wingdings" pitchFamily="2" charset="2"/>
              <a:buNone/>
            </a:pPr>
            <a:r>
              <a:rPr lang="en-US" sz="1600" b="1"/>
              <a:t>      </a:t>
            </a:r>
            <a:r>
              <a:rPr lang="en-US" sz="1600" b="1" u="sng"/>
              <a:t>www.txpta.org/programs/healthy-lifestyles</a:t>
            </a:r>
            <a:r>
              <a:rPr lang="en-US" sz="1600" b="1"/>
              <a:t>  </a:t>
            </a:r>
          </a:p>
          <a:p>
            <a:pPr eaLnBrk="1" hangingPunct="1">
              <a:buFont typeface="Wingdings" pitchFamily="2" charset="2"/>
              <a:buChar char="ü"/>
            </a:pPr>
            <a:endParaRPr lang="en-US" sz="1000" b="1"/>
          </a:p>
          <a:p>
            <a:pPr eaLnBrk="1" hangingPunct="1">
              <a:buFont typeface="Wingdings" pitchFamily="2" charset="2"/>
              <a:buChar char="ü"/>
            </a:pPr>
            <a:r>
              <a:rPr lang="en-US" sz="1600" b="1"/>
              <a:t>TEA Fitness Data: </a:t>
            </a:r>
            <a:r>
              <a:rPr lang="en-US" sz="1600" b="1" u="sng"/>
              <a:t>www.tea.state.tx.us./index4.aspx?id=3975</a:t>
            </a:r>
          </a:p>
          <a:p>
            <a:pPr eaLnBrk="1" hangingPunct="1">
              <a:buFont typeface="Wingdings" pitchFamily="2" charset="2"/>
              <a:buChar char="ü"/>
            </a:pPr>
            <a:endParaRPr lang="en-US" sz="1000" b="1"/>
          </a:p>
          <a:p>
            <a:pPr eaLnBrk="1" hangingPunct="1">
              <a:buFont typeface="Wingdings" pitchFamily="2" charset="2"/>
              <a:buChar char="ü"/>
            </a:pPr>
            <a:r>
              <a:rPr lang="en-US" sz="1600" b="1"/>
              <a:t>Youth Risk Behavior Surveillance (YRBS) Survey: </a:t>
            </a:r>
            <a:r>
              <a:rPr lang="en-US" sz="1600" b="1" u="sng"/>
              <a:t>www.dshs.state.tx.us/chs/yrbs/query/yrbss_form.shtm</a:t>
            </a:r>
            <a:r>
              <a:rPr lang="en-US" sz="1600" b="1"/>
              <a:t> </a:t>
            </a:r>
          </a:p>
          <a:p>
            <a:pPr eaLnBrk="1" hangingPunct="1">
              <a:buFont typeface="Wingdings" pitchFamily="2" charset="2"/>
              <a:buChar char="ü"/>
            </a:pPr>
            <a:endParaRPr lang="en-US" sz="1000" b="1"/>
          </a:p>
          <a:p>
            <a:pPr eaLnBrk="1" hangingPunct="1">
              <a:buFont typeface="Wingdings" pitchFamily="2" charset="2"/>
              <a:buChar char="ü"/>
            </a:pPr>
            <a:r>
              <a:rPr lang="en-US" sz="1600" b="1"/>
              <a:t>CDC Coordinated School Health:  </a:t>
            </a:r>
            <a:r>
              <a:rPr lang="en-US" sz="1600" b="1" u="sng"/>
              <a:t>www.cdc.gov/HealthyYouth/CSHP</a:t>
            </a:r>
          </a:p>
          <a:p>
            <a:pPr eaLnBrk="1" hangingPunct="1">
              <a:buFont typeface="Wingdings" pitchFamily="2" charset="2"/>
              <a:buChar char="ü"/>
            </a:pPr>
            <a:endParaRPr lang="en-US" sz="1000" b="1"/>
          </a:p>
          <a:p>
            <a:pPr eaLnBrk="1" hangingPunct="1">
              <a:buFont typeface="Wingdings" pitchFamily="2" charset="2"/>
              <a:buChar char="ü"/>
            </a:pPr>
            <a:r>
              <a:rPr lang="en-US" sz="1600" b="1"/>
              <a:t>Texas Department of Agriculture Square Meals: </a:t>
            </a:r>
            <a:r>
              <a:rPr lang="en-US" sz="1600" b="1" u="sng"/>
              <a:t>www.squaremeals.org/fn/home/page/0,1248,2348_2349_0_0,00.html</a:t>
            </a:r>
          </a:p>
          <a:p>
            <a:pPr eaLnBrk="1" hangingPunct="1">
              <a:buFont typeface="Wingdings" pitchFamily="2" charset="2"/>
              <a:buChar char="ü"/>
            </a:pPr>
            <a:endParaRPr lang="en-US" sz="1000" b="1" u="sng"/>
          </a:p>
          <a:p>
            <a:pPr eaLnBrk="1" hangingPunct="1">
              <a:buFont typeface="Wingdings" pitchFamily="2" charset="2"/>
              <a:buChar char="ü"/>
            </a:pPr>
            <a:r>
              <a:rPr lang="en-US" sz="1600" b="1"/>
              <a:t>Regional Education Service Centers:  </a:t>
            </a:r>
            <a:r>
              <a:rPr lang="en-US" sz="1600" b="1" u="sng"/>
              <a:t>http://ritter.tea.state.tx.us/ESC</a:t>
            </a:r>
          </a:p>
          <a:p>
            <a:pPr eaLnBrk="1" hangingPunct="1">
              <a:buFont typeface="Wingdings" pitchFamily="2" charset="2"/>
              <a:buChar char="ü"/>
            </a:pPr>
            <a:endParaRPr lang="en-US" sz="1000" b="1" u="sng"/>
          </a:p>
          <a:p>
            <a:pPr eaLnBrk="1" hangingPunct="1">
              <a:buFont typeface="Wingdings" pitchFamily="2" charset="2"/>
              <a:buChar char="ü"/>
            </a:pPr>
            <a:r>
              <a:rPr lang="en-US" sz="1600" b="1"/>
              <a:t>Texas Legislature Online:  </a:t>
            </a:r>
            <a:r>
              <a:rPr lang="en-US" sz="1600" b="1" u="sng"/>
              <a:t>www.capitol.state.tx.us</a:t>
            </a:r>
          </a:p>
          <a:p>
            <a:pPr eaLnBrk="1" hangingPunct="1">
              <a:buFont typeface="Wingdings" pitchFamily="2" charset="2"/>
              <a:buNone/>
            </a:pPr>
            <a:endParaRPr lang="en-US" sz="1600" b="1"/>
          </a:p>
          <a:p>
            <a:pPr eaLnBrk="1" hangingPunct="1"/>
            <a:endParaRPr lang="en-US" sz="1600" b="1" u="sng"/>
          </a:p>
          <a:p>
            <a:pPr eaLnBrk="1" hangingPunct="1"/>
            <a:endParaRPr lang="en-US" sz="1600" u="sng"/>
          </a:p>
        </p:txBody>
      </p:sp>
      <p:pic>
        <p:nvPicPr>
          <p:cNvPr id="37892" name="Picture 5" descr="MCj04316420000[1]"/>
          <p:cNvPicPr>
            <a:picLocks noChangeAspect="1" noChangeArrowheads="1"/>
          </p:cNvPicPr>
          <p:nvPr/>
        </p:nvPicPr>
        <p:blipFill>
          <a:blip r:embed="rId2" cstate="print"/>
          <a:srcRect/>
          <a:stretch>
            <a:fillRect/>
          </a:stretch>
        </p:blipFill>
        <p:spPr bwMode="auto">
          <a:xfrm>
            <a:off x="6553200" y="381000"/>
            <a:ext cx="1600200" cy="16002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title" idx="4294967295"/>
          </p:nvPr>
        </p:nvSpPr>
        <p:spPr>
          <a:xfrm>
            <a:off x="457200" y="274638"/>
            <a:ext cx="8229600" cy="1477962"/>
          </a:xfrm>
          <a:effectLst>
            <a:outerShdw dist="45791" dir="3378596" algn="ctr" rotWithShape="0">
              <a:schemeClr val="tx1"/>
            </a:outerShdw>
          </a:effectLst>
        </p:spPr>
        <p:txBody>
          <a:bodyPr lIns="92075" tIns="46038" rIns="92075" bIns="46038" anchorCtr="1"/>
          <a:lstStyle/>
          <a:p>
            <a:pPr eaLnBrk="1" hangingPunct="1">
              <a:defRPr/>
            </a:pPr>
            <a:r>
              <a:rPr lang="en-US" sz="4000" b="1" dirty="0">
                <a:solidFill>
                  <a:srgbClr val="FF0000"/>
                </a:solidFill>
                <a:effectLst>
                  <a:outerShdw blurRad="38100" dist="38100" dir="2700000" algn="tl">
                    <a:srgbClr val="C0C0C0"/>
                  </a:outerShdw>
                </a:effectLst>
              </a:rPr>
              <a:t>Silverton ISD SHAC Members</a:t>
            </a:r>
            <a:br>
              <a:rPr lang="en-US" sz="4000" b="1" dirty="0">
                <a:solidFill>
                  <a:srgbClr val="FF0000"/>
                </a:solidFill>
                <a:effectLst>
                  <a:outerShdw blurRad="38100" dist="38100" dir="2700000" algn="tl">
                    <a:srgbClr val="C0C0C0"/>
                  </a:outerShdw>
                </a:effectLst>
              </a:rPr>
            </a:br>
            <a:r>
              <a:rPr lang="en-US" sz="4000" b="1" dirty="0">
                <a:solidFill>
                  <a:srgbClr val="FF0000"/>
                </a:solidFill>
                <a:effectLst>
                  <a:outerShdw blurRad="38100" dist="38100" dir="2700000" algn="tl">
                    <a:srgbClr val="C0C0C0"/>
                  </a:outerShdw>
                </a:effectLst>
              </a:rPr>
              <a:t>2025-2026</a:t>
            </a:r>
          </a:p>
        </p:txBody>
      </p:sp>
      <p:sp>
        <p:nvSpPr>
          <p:cNvPr id="4099" name="Rectangle 5"/>
          <p:cNvSpPr>
            <a:spLocks noGrp="1" noChangeArrowheads="1"/>
          </p:cNvSpPr>
          <p:nvPr>
            <p:ph type="body" sz="half" idx="4294967295"/>
          </p:nvPr>
        </p:nvSpPr>
        <p:spPr>
          <a:xfrm>
            <a:off x="304800" y="1600200"/>
            <a:ext cx="8077200" cy="4343400"/>
          </a:xfrm>
        </p:spPr>
        <p:txBody>
          <a:bodyPr lIns="92075" tIns="46038" rIns="92075" bIns="46038"/>
          <a:lstStyle/>
          <a:p>
            <a:pPr marL="457200" lvl="1" indent="0" eaLnBrk="1" hangingPunct="1">
              <a:lnSpc>
                <a:spcPct val="80000"/>
              </a:lnSpc>
              <a:buFontTx/>
              <a:buNone/>
              <a:tabLst>
                <a:tab pos="60325" algn="l"/>
              </a:tabLst>
            </a:pPr>
            <a:r>
              <a:rPr lang="en-US" sz="2000" dirty="0"/>
              <a:t>Shandy Beedy: Chairperson/School Nurse/Parent</a:t>
            </a:r>
          </a:p>
          <a:p>
            <a:pPr marL="457200" lvl="1" indent="0" eaLnBrk="1" hangingPunct="1">
              <a:lnSpc>
                <a:spcPct val="80000"/>
              </a:lnSpc>
              <a:buFontTx/>
              <a:buNone/>
              <a:tabLst>
                <a:tab pos="60325" algn="l"/>
              </a:tabLst>
            </a:pPr>
            <a:r>
              <a:rPr lang="en-US" sz="2000" dirty="0"/>
              <a:t>Holly </a:t>
            </a:r>
            <a:r>
              <a:rPr lang="en-US" sz="2000" dirty="0" err="1"/>
              <a:t>Cogdell</a:t>
            </a:r>
            <a:r>
              <a:rPr lang="en-US" sz="2000" dirty="0"/>
              <a:t>: Co-Chairperson/Parent</a:t>
            </a:r>
          </a:p>
          <a:p>
            <a:pPr marL="457200" lvl="1" indent="0" eaLnBrk="1" hangingPunct="1">
              <a:lnSpc>
                <a:spcPct val="80000"/>
              </a:lnSpc>
              <a:buFontTx/>
              <a:buNone/>
              <a:tabLst>
                <a:tab pos="60325" algn="l"/>
              </a:tabLst>
            </a:pPr>
            <a:r>
              <a:rPr lang="en-US" sz="2000" dirty="0"/>
              <a:t>Kelby Brock: Parent</a:t>
            </a:r>
          </a:p>
          <a:p>
            <a:pPr marL="457200" lvl="1" indent="0" eaLnBrk="1" hangingPunct="1">
              <a:lnSpc>
                <a:spcPct val="80000"/>
              </a:lnSpc>
              <a:buFontTx/>
              <a:buNone/>
              <a:tabLst>
                <a:tab pos="60325" algn="l"/>
              </a:tabLst>
            </a:pPr>
            <a:r>
              <a:rPr lang="en-US" sz="2000" dirty="0"/>
              <a:t>April Reed: Parent</a:t>
            </a:r>
          </a:p>
          <a:p>
            <a:pPr marL="457200" lvl="1" indent="0" eaLnBrk="1" hangingPunct="1">
              <a:lnSpc>
                <a:spcPct val="80000"/>
              </a:lnSpc>
              <a:buFontTx/>
              <a:buNone/>
              <a:tabLst>
                <a:tab pos="60325" algn="l"/>
              </a:tabLst>
            </a:pPr>
            <a:r>
              <a:rPr lang="en-US" sz="2000" dirty="0"/>
              <a:t>Lottie </a:t>
            </a:r>
            <a:r>
              <a:rPr lang="en-US" sz="2000" dirty="0" err="1"/>
              <a:t>Cogdell</a:t>
            </a:r>
            <a:r>
              <a:rPr lang="en-US" sz="2000" dirty="0"/>
              <a:t>: Parent</a:t>
            </a:r>
          </a:p>
          <a:p>
            <a:pPr marL="457200" lvl="1" indent="0" eaLnBrk="1" hangingPunct="1">
              <a:lnSpc>
                <a:spcPct val="80000"/>
              </a:lnSpc>
              <a:buFontTx/>
              <a:buNone/>
              <a:tabLst>
                <a:tab pos="60325" algn="l"/>
              </a:tabLst>
            </a:pPr>
            <a:r>
              <a:rPr lang="en-US" sz="2000" dirty="0"/>
              <a:t>Elizabeth Adams: Parent</a:t>
            </a:r>
          </a:p>
          <a:p>
            <a:pPr marL="457200" lvl="1" indent="0" eaLnBrk="1" hangingPunct="1">
              <a:lnSpc>
                <a:spcPct val="80000"/>
              </a:lnSpc>
              <a:buFontTx/>
              <a:buNone/>
              <a:tabLst>
                <a:tab pos="60325" algn="l"/>
              </a:tabLst>
            </a:pPr>
            <a:r>
              <a:rPr lang="en-US" sz="2000" dirty="0"/>
              <a:t>Kimberly Wilson: Parent</a:t>
            </a:r>
          </a:p>
          <a:p>
            <a:pPr marL="457200" lvl="1" indent="0" eaLnBrk="1" hangingPunct="1">
              <a:lnSpc>
                <a:spcPct val="80000"/>
              </a:lnSpc>
              <a:buFontTx/>
              <a:buNone/>
              <a:tabLst>
                <a:tab pos="60325" algn="l"/>
              </a:tabLst>
            </a:pPr>
            <a:r>
              <a:rPr lang="en-US" sz="2000" dirty="0"/>
              <a:t>Brooke Forbes: Parent</a:t>
            </a:r>
          </a:p>
          <a:p>
            <a:pPr marL="457200" lvl="1" indent="0" eaLnBrk="1" hangingPunct="1">
              <a:lnSpc>
                <a:spcPct val="80000"/>
              </a:lnSpc>
              <a:buFontTx/>
              <a:buNone/>
              <a:tabLst>
                <a:tab pos="60325" algn="l"/>
              </a:tabLst>
            </a:pPr>
            <a:r>
              <a:rPr lang="en-US" sz="2000" dirty="0"/>
              <a:t>Kristin Gordon: Elementary Curriculum Director/Parent</a:t>
            </a:r>
          </a:p>
          <a:p>
            <a:pPr marL="457200" lvl="1" indent="0" eaLnBrk="1" hangingPunct="1">
              <a:lnSpc>
                <a:spcPct val="80000"/>
              </a:lnSpc>
              <a:buFontTx/>
              <a:buNone/>
              <a:tabLst>
                <a:tab pos="60325" algn="l"/>
              </a:tabLst>
            </a:pPr>
            <a:r>
              <a:rPr lang="en-US" sz="2000" dirty="0" err="1"/>
              <a:t>Harlee</a:t>
            </a:r>
            <a:r>
              <a:rPr lang="en-US" sz="2000" dirty="0"/>
              <a:t> </a:t>
            </a:r>
            <a:r>
              <a:rPr lang="en-US" sz="2000" dirty="0" err="1"/>
              <a:t>Cogdell</a:t>
            </a:r>
            <a:r>
              <a:rPr lang="en-US" sz="2000" dirty="0"/>
              <a:t>: SLP</a:t>
            </a:r>
          </a:p>
          <a:p>
            <a:pPr marL="457200" lvl="1" indent="0" eaLnBrk="1" hangingPunct="1">
              <a:lnSpc>
                <a:spcPct val="80000"/>
              </a:lnSpc>
              <a:buFontTx/>
              <a:buNone/>
              <a:tabLst>
                <a:tab pos="60325" algn="l"/>
              </a:tabLst>
            </a:pPr>
            <a:r>
              <a:rPr lang="en-US" sz="2000" dirty="0"/>
              <a:t>Jeanetta Bradford: Community Member</a:t>
            </a:r>
          </a:p>
          <a:p>
            <a:pPr marL="457200" lvl="1" indent="0" eaLnBrk="1" hangingPunct="1">
              <a:lnSpc>
                <a:spcPct val="80000"/>
              </a:lnSpc>
              <a:buNone/>
              <a:tabLst>
                <a:tab pos="60325" algn="l"/>
              </a:tabLst>
            </a:pPr>
            <a:r>
              <a:rPr lang="en-US" sz="2000" dirty="0"/>
              <a:t>Stephanie Otis: Extension Agent </a:t>
            </a:r>
          </a:p>
          <a:p>
            <a:pPr marL="457200" lvl="1" indent="0" eaLnBrk="1" hangingPunct="1">
              <a:lnSpc>
                <a:spcPct val="80000"/>
              </a:lnSpc>
              <a:buNone/>
              <a:tabLst>
                <a:tab pos="60325" algn="l"/>
              </a:tabLst>
            </a:pPr>
            <a:r>
              <a:rPr lang="en-US" sz="2000" dirty="0"/>
              <a:t>Kylie Brock: Counselor/Parent</a:t>
            </a:r>
          </a:p>
          <a:p>
            <a:pPr marL="457200" lvl="1" indent="0" eaLnBrk="1" hangingPunct="1">
              <a:lnSpc>
                <a:spcPct val="80000"/>
              </a:lnSpc>
              <a:buNone/>
              <a:tabLst>
                <a:tab pos="60325" algn="l"/>
              </a:tabLst>
            </a:pPr>
            <a:r>
              <a:rPr lang="en-US" sz="2000" dirty="0"/>
              <a:t>Jeremy Holt: Athletic Director/Coach </a:t>
            </a:r>
          </a:p>
          <a:p>
            <a:pPr marL="457200" lvl="1" indent="0" eaLnBrk="1" hangingPunct="1">
              <a:lnSpc>
                <a:spcPct val="80000"/>
              </a:lnSpc>
              <a:buFontTx/>
              <a:buNone/>
              <a:tabLst>
                <a:tab pos="60325" algn="l"/>
              </a:tabLst>
            </a:pPr>
            <a:r>
              <a:rPr lang="en-US" sz="2000" dirty="0"/>
              <a:t>Patsy Towe: School Counselor</a:t>
            </a:r>
          </a:p>
          <a:p>
            <a:pPr marL="457200" lvl="1" indent="0" eaLnBrk="1" hangingPunct="1">
              <a:lnSpc>
                <a:spcPct val="80000"/>
              </a:lnSpc>
              <a:buFontTx/>
              <a:buNone/>
              <a:tabLst>
                <a:tab pos="60325" algn="l"/>
              </a:tabLst>
            </a:pPr>
            <a:r>
              <a:rPr lang="en-US" sz="2000" dirty="0"/>
              <a:t>Michael Hayes: Principal</a:t>
            </a:r>
          </a:p>
          <a:p>
            <a:pPr marL="457200" lvl="1" indent="0" eaLnBrk="1" hangingPunct="1">
              <a:lnSpc>
                <a:spcPct val="80000"/>
              </a:lnSpc>
              <a:buFontTx/>
              <a:buNone/>
              <a:tabLst>
                <a:tab pos="60325" algn="l"/>
              </a:tabLst>
            </a:pPr>
            <a:r>
              <a:rPr lang="en-US" sz="2000" dirty="0"/>
              <a:t>Michelle Francis: Superintendent </a:t>
            </a:r>
          </a:p>
          <a:p>
            <a:pPr marL="457200" lvl="1" indent="0" eaLnBrk="1" hangingPunct="1">
              <a:lnSpc>
                <a:spcPct val="80000"/>
              </a:lnSpc>
              <a:buFontTx/>
              <a:buNone/>
              <a:tabLst>
                <a:tab pos="60325" algn="l"/>
              </a:tabLst>
            </a:pPr>
            <a:endParaRPr lang="en-US" sz="2000" dirty="0"/>
          </a:p>
          <a:p>
            <a:pPr marL="457200" lvl="1" indent="0" eaLnBrk="1" hangingPunct="1">
              <a:lnSpc>
                <a:spcPct val="80000"/>
              </a:lnSpc>
              <a:buFontTx/>
              <a:buNone/>
              <a:tabLst>
                <a:tab pos="60325" algn="l"/>
              </a:tabLst>
            </a:pPr>
            <a:endParaRPr lang="en-US" sz="2000" dirty="0"/>
          </a:p>
        </p:txBody>
      </p:sp>
      <p:pic>
        <p:nvPicPr>
          <p:cNvPr id="4100" name="Picture 173" descr="j0297565"/>
          <p:cNvPicPr>
            <a:picLocks noGrp="1" noChangeAspect="1" noChangeArrowheads="1"/>
          </p:cNvPicPr>
          <p:nvPr>
            <p:ph sz="quarter" idx="4294967295"/>
          </p:nvPr>
        </p:nvPicPr>
        <p:blipFill>
          <a:blip r:embed="rId3" cstate="print"/>
          <a:srcRect/>
          <a:stretch>
            <a:fillRect/>
          </a:stretch>
        </p:blipFill>
        <p:spPr>
          <a:xfrm>
            <a:off x="7239000" y="5181600"/>
            <a:ext cx="1692275" cy="1082675"/>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idx="4294967295"/>
          </p:nvPr>
        </p:nvSpPr>
        <p:spPr>
          <a:effectLst>
            <a:outerShdw dist="45791" dir="3378596" algn="ctr" rotWithShape="0">
              <a:schemeClr val="tx1"/>
            </a:outerShdw>
          </a:effectLst>
        </p:spPr>
        <p:txBody>
          <a:bodyPr lIns="92075" tIns="46038" rIns="92075" bIns="46038" anchorCtr="1"/>
          <a:lstStyle/>
          <a:p>
            <a:pPr algn="r" eaLnBrk="1" hangingPunct="1">
              <a:defRPr/>
            </a:pPr>
            <a:r>
              <a:rPr lang="en-US" sz="4000" dirty="0">
                <a:solidFill>
                  <a:srgbClr val="FF0000"/>
                </a:solidFill>
                <a:effectLst>
                  <a:outerShdw blurRad="38100" dist="38100" dir="2700000" algn="tl">
                    <a:srgbClr val="C0C0C0"/>
                  </a:outerShdw>
                </a:effectLst>
              </a:rPr>
              <a:t>                        </a:t>
            </a:r>
            <a:r>
              <a:rPr lang="en-US" sz="4000" b="1" dirty="0">
                <a:solidFill>
                  <a:srgbClr val="FF0000"/>
                </a:solidFill>
                <a:effectLst>
                  <a:outerShdw blurRad="38100" dist="38100" dir="2700000" algn="tl">
                    <a:srgbClr val="C0C0C0"/>
                  </a:outerShdw>
                </a:effectLst>
              </a:rPr>
              <a:t>What is a SHAC?</a:t>
            </a:r>
          </a:p>
        </p:txBody>
      </p:sp>
      <p:sp>
        <p:nvSpPr>
          <p:cNvPr id="5123" name="Rectangle 5"/>
          <p:cNvSpPr>
            <a:spLocks noGrp="1" noChangeArrowheads="1"/>
          </p:cNvSpPr>
          <p:nvPr>
            <p:ph type="body" sz="half" idx="4294967295"/>
          </p:nvPr>
        </p:nvSpPr>
        <p:spPr>
          <a:xfrm>
            <a:off x="762000" y="2438400"/>
            <a:ext cx="6248400" cy="3657600"/>
          </a:xfrm>
        </p:spPr>
        <p:txBody>
          <a:bodyPr lIns="92075" tIns="46038" rIns="92075" bIns="46038"/>
          <a:lstStyle/>
          <a:p>
            <a:pPr eaLnBrk="1" hangingPunct="1">
              <a:buFontTx/>
              <a:buNone/>
            </a:pPr>
            <a:r>
              <a:rPr lang="en-US" sz="2800"/>
              <a:t>    A SHAC is a group of individuals representing segments of the community and school district which provides advice to the district on coordinated school health (CSH) programming and its impact on student health and learning.</a:t>
            </a:r>
          </a:p>
        </p:txBody>
      </p:sp>
      <p:pic>
        <p:nvPicPr>
          <p:cNvPr id="5124" name="Picture 35" descr="j0230997"/>
          <p:cNvPicPr>
            <a:picLocks noGrp="1" noChangeAspect="1" noChangeArrowheads="1"/>
          </p:cNvPicPr>
          <p:nvPr>
            <p:ph sz="quarter" idx="4294967295"/>
          </p:nvPr>
        </p:nvPicPr>
        <p:blipFill>
          <a:blip r:embed="rId3" cstate="print"/>
          <a:srcRect/>
          <a:stretch>
            <a:fillRect/>
          </a:stretch>
        </p:blipFill>
        <p:spPr>
          <a:xfrm>
            <a:off x="1676400" y="381000"/>
            <a:ext cx="1676400" cy="16637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a:xfrm>
            <a:off x="381000" y="533400"/>
            <a:ext cx="6934200" cy="1143000"/>
          </a:xfrm>
          <a:effectLst>
            <a:outerShdw dist="45791" dir="3378596" algn="ctr" rotWithShape="0">
              <a:schemeClr val="tx1"/>
            </a:outerShdw>
          </a:effectLst>
        </p:spPr>
        <p:txBody>
          <a:bodyPr lIns="92075" tIns="46038" rIns="92075" bIns="46038" anchorCtr="1"/>
          <a:lstStyle/>
          <a:p>
            <a:pPr algn="l" eaLnBrk="1" hangingPunct="1">
              <a:defRPr/>
            </a:pPr>
            <a:br>
              <a:rPr lang="en-US" sz="4000" dirty="0">
                <a:solidFill>
                  <a:srgbClr val="FF0000"/>
                </a:solidFill>
                <a:effectLst>
                  <a:outerShdw blurRad="38100" dist="38100" dir="2700000" algn="tl">
                    <a:srgbClr val="C0C0C0"/>
                  </a:outerShdw>
                </a:effectLst>
              </a:rPr>
            </a:br>
            <a:r>
              <a:rPr lang="en-US" sz="4000" dirty="0">
                <a:solidFill>
                  <a:srgbClr val="FF0000"/>
                </a:solidFill>
                <a:effectLst>
                  <a:outerShdw blurRad="38100" dist="38100" dir="2700000" algn="tl">
                    <a:srgbClr val="C0C0C0"/>
                  </a:outerShdw>
                </a:effectLst>
              </a:rPr>
              <a:t>Coordinated School Health</a:t>
            </a:r>
          </a:p>
        </p:txBody>
      </p:sp>
      <p:sp>
        <p:nvSpPr>
          <p:cNvPr id="6147" name="Rectangle 3"/>
          <p:cNvSpPr>
            <a:spLocks noGrp="1" noChangeArrowheads="1"/>
          </p:cNvSpPr>
          <p:nvPr>
            <p:ph type="body" sz="half" idx="4294967295"/>
          </p:nvPr>
        </p:nvSpPr>
        <p:spPr>
          <a:xfrm>
            <a:off x="609600" y="1676400"/>
            <a:ext cx="6858000" cy="4525963"/>
          </a:xfrm>
        </p:spPr>
        <p:txBody>
          <a:bodyPr lIns="92075" tIns="46038" rIns="92075" bIns="46038"/>
          <a:lstStyle/>
          <a:p>
            <a:pPr eaLnBrk="1" hangingPunct="1">
              <a:lnSpc>
                <a:spcPct val="80000"/>
              </a:lnSpc>
              <a:buFontTx/>
              <a:buNone/>
            </a:pPr>
            <a:endParaRPr lang="en-US" sz="1800" b="1"/>
          </a:p>
          <a:p>
            <a:pPr eaLnBrk="1" hangingPunct="1">
              <a:lnSpc>
                <a:spcPct val="80000"/>
              </a:lnSpc>
              <a:buFontTx/>
              <a:buNone/>
            </a:pPr>
            <a:endParaRPr lang="en-US" sz="1800" b="1"/>
          </a:p>
          <a:p>
            <a:pPr eaLnBrk="1" hangingPunct="1">
              <a:lnSpc>
                <a:spcPct val="80000"/>
              </a:lnSpc>
              <a:buFontTx/>
              <a:buNone/>
            </a:pPr>
            <a:r>
              <a:rPr lang="en-US" b="1"/>
              <a:t>   </a:t>
            </a:r>
          </a:p>
          <a:p>
            <a:pPr eaLnBrk="1" hangingPunct="1">
              <a:lnSpc>
                <a:spcPct val="80000"/>
              </a:lnSpc>
              <a:buFontTx/>
              <a:buNone/>
            </a:pPr>
            <a:r>
              <a:rPr lang="en-US" b="1"/>
              <a:t>   </a:t>
            </a:r>
            <a:r>
              <a:rPr lang="en-US"/>
              <a:t>All Texas schools are required by law to implement a CSH program in grades K-8</a:t>
            </a:r>
            <a:r>
              <a:rPr lang="en-US" b="1"/>
              <a:t>.</a:t>
            </a:r>
          </a:p>
          <a:p>
            <a:pPr eaLnBrk="1" hangingPunct="1">
              <a:lnSpc>
                <a:spcPct val="80000"/>
              </a:lnSpc>
              <a:buFontTx/>
              <a:buNone/>
            </a:pPr>
            <a:endParaRPr lang="en-US" b="1"/>
          </a:p>
          <a:p>
            <a:pPr eaLnBrk="1" hangingPunct="1">
              <a:lnSpc>
                <a:spcPct val="80000"/>
              </a:lnSpc>
              <a:buFontTx/>
              <a:buNone/>
            </a:pPr>
            <a:endParaRPr lang="en-US" sz="1800" b="1"/>
          </a:p>
          <a:p>
            <a:pPr eaLnBrk="1" hangingPunct="1">
              <a:lnSpc>
                <a:spcPct val="80000"/>
              </a:lnSpc>
              <a:buFontTx/>
              <a:buNone/>
            </a:pPr>
            <a:endParaRPr lang="en-US" sz="1400" b="1"/>
          </a:p>
          <a:p>
            <a:pPr eaLnBrk="1" hangingPunct="1">
              <a:lnSpc>
                <a:spcPct val="80000"/>
              </a:lnSpc>
              <a:buFontTx/>
              <a:buNone/>
            </a:pPr>
            <a:endParaRPr lang="en-US" sz="1400" b="1"/>
          </a:p>
          <a:p>
            <a:pPr eaLnBrk="1" hangingPunct="1">
              <a:lnSpc>
                <a:spcPct val="80000"/>
              </a:lnSpc>
              <a:buFontTx/>
              <a:buNone/>
            </a:pPr>
            <a:r>
              <a:rPr lang="en-US" sz="1400"/>
              <a:t>	</a:t>
            </a:r>
            <a:r>
              <a:rPr lang="en-US" sz="1800"/>
              <a:t>Texas Education Code</a:t>
            </a:r>
          </a:p>
          <a:p>
            <a:pPr eaLnBrk="1" hangingPunct="1">
              <a:lnSpc>
                <a:spcPct val="80000"/>
              </a:lnSpc>
              <a:buFontTx/>
              <a:buNone/>
            </a:pPr>
            <a:r>
              <a:rPr lang="en-US" sz="1800"/>
              <a:t>	Title 3, Chapter 38, Section 38.013</a:t>
            </a:r>
          </a:p>
          <a:p>
            <a:pPr eaLnBrk="1" hangingPunct="1">
              <a:lnSpc>
                <a:spcPct val="80000"/>
              </a:lnSpc>
            </a:pPr>
            <a:endParaRPr lang="en-US" sz="1800" b="1"/>
          </a:p>
          <a:p>
            <a:pPr eaLnBrk="1" hangingPunct="1">
              <a:lnSpc>
                <a:spcPct val="80000"/>
              </a:lnSpc>
            </a:pPr>
            <a:endParaRPr lang="en-US" sz="1600" b="1"/>
          </a:p>
        </p:txBody>
      </p:sp>
      <p:pic>
        <p:nvPicPr>
          <p:cNvPr id="6148" name="Picture 4" descr="j0343305"/>
          <p:cNvPicPr>
            <a:picLocks noGrp="1" noChangeAspect="1" noChangeArrowheads="1"/>
          </p:cNvPicPr>
          <p:nvPr>
            <p:ph sz="quarter" idx="4294967295"/>
          </p:nvPr>
        </p:nvPicPr>
        <p:blipFill>
          <a:blip r:embed="rId3" cstate="print"/>
          <a:srcRect/>
          <a:stretch>
            <a:fillRect/>
          </a:stretch>
        </p:blipFill>
        <p:spPr>
          <a:xfrm>
            <a:off x="7315200" y="990600"/>
            <a:ext cx="1243013" cy="12954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a:xfrm>
            <a:off x="838200" y="533400"/>
            <a:ext cx="7848600" cy="1143000"/>
          </a:xfrm>
          <a:effectLst>
            <a:outerShdw dist="45791" dir="3378596" algn="ctr" rotWithShape="0">
              <a:schemeClr val="tx1"/>
            </a:outerShdw>
          </a:effectLst>
        </p:spPr>
        <p:txBody>
          <a:bodyPr lIns="92075" tIns="46038" rIns="92075" bIns="46038" anchorCtr="1"/>
          <a:lstStyle/>
          <a:p>
            <a:pPr algn="r" eaLnBrk="1" hangingPunct="1">
              <a:defRPr/>
            </a:pPr>
            <a:r>
              <a:rPr lang="en-US" sz="4000" dirty="0">
                <a:solidFill>
                  <a:srgbClr val="FF0000"/>
                </a:solidFill>
                <a:effectLst>
                  <a:outerShdw blurRad="38100" dist="38100" dir="2700000" algn="tl">
                    <a:srgbClr val="C0C0C0"/>
                  </a:outerShdw>
                </a:effectLst>
              </a:rPr>
              <a:t>                  </a:t>
            </a:r>
            <a:r>
              <a:rPr lang="en-US" sz="4000" b="1" dirty="0">
                <a:solidFill>
                  <a:srgbClr val="FF0000"/>
                </a:solidFill>
                <a:effectLst>
                  <a:outerShdw blurRad="38100" dist="38100" dir="2700000" algn="tl">
                    <a:srgbClr val="C0C0C0"/>
                  </a:outerShdw>
                </a:effectLst>
              </a:rPr>
              <a:t>What is Coordinated </a:t>
            </a:r>
            <a:br>
              <a:rPr lang="en-US" sz="4000" b="1" dirty="0">
                <a:solidFill>
                  <a:srgbClr val="FF0000"/>
                </a:solidFill>
                <a:effectLst>
                  <a:outerShdw blurRad="38100" dist="38100" dir="2700000" algn="tl">
                    <a:srgbClr val="C0C0C0"/>
                  </a:outerShdw>
                </a:effectLst>
              </a:rPr>
            </a:br>
            <a:r>
              <a:rPr lang="en-US" sz="4000" b="1" dirty="0">
                <a:solidFill>
                  <a:srgbClr val="FF0000"/>
                </a:solidFill>
                <a:effectLst>
                  <a:outerShdw blurRad="38100" dist="38100" dir="2700000" algn="tl">
                    <a:srgbClr val="C0C0C0"/>
                  </a:outerShdw>
                </a:effectLst>
              </a:rPr>
              <a:t>School Health?</a:t>
            </a:r>
          </a:p>
        </p:txBody>
      </p:sp>
      <p:sp>
        <p:nvSpPr>
          <p:cNvPr id="7171" name="Rectangle 3"/>
          <p:cNvSpPr>
            <a:spLocks noGrp="1" noChangeArrowheads="1"/>
          </p:cNvSpPr>
          <p:nvPr>
            <p:ph type="body" sz="half" idx="4294967295"/>
          </p:nvPr>
        </p:nvSpPr>
        <p:spPr>
          <a:xfrm>
            <a:off x="533400" y="1905000"/>
            <a:ext cx="7907338" cy="4038600"/>
          </a:xfrm>
        </p:spPr>
        <p:txBody>
          <a:bodyPr lIns="92075" tIns="46038" rIns="92075" bIns="46038"/>
          <a:lstStyle/>
          <a:p>
            <a:pPr eaLnBrk="1" hangingPunct="1">
              <a:buFontTx/>
              <a:buNone/>
            </a:pPr>
            <a:r>
              <a:rPr lang="en-US" sz="2800"/>
              <a:t>   </a:t>
            </a:r>
          </a:p>
          <a:p>
            <a:pPr eaLnBrk="1" hangingPunct="1">
              <a:buFontTx/>
              <a:buNone/>
            </a:pPr>
            <a:r>
              <a:rPr lang="en-US" sz="2800"/>
              <a:t>    Coordinated School Health is a systematic approach of advancing student academic performance by promoting, practicing, and coordinating school health education and services for the benefit and  well-being of students in establishing healthy behaviors designed to last a lifetime.</a:t>
            </a:r>
          </a:p>
        </p:txBody>
      </p:sp>
      <p:pic>
        <p:nvPicPr>
          <p:cNvPr id="7172" name="Picture 8" descr="j0343301"/>
          <p:cNvPicPr>
            <a:picLocks noGrp="1" noChangeAspect="1" noChangeArrowheads="1"/>
          </p:cNvPicPr>
          <p:nvPr>
            <p:ph sz="quarter" idx="4294967295"/>
          </p:nvPr>
        </p:nvPicPr>
        <p:blipFill>
          <a:blip r:embed="rId3" cstate="print"/>
          <a:srcRect/>
          <a:stretch>
            <a:fillRect/>
          </a:stretch>
        </p:blipFill>
        <p:spPr>
          <a:xfrm>
            <a:off x="1219200" y="609600"/>
            <a:ext cx="1816100" cy="1165225"/>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idx="4294967295"/>
          </p:nvPr>
        </p:nvSpPr>
        <p:spPr/>
        <p:txBody>
          <a:bodyPr lIns="92075" tIns="46038" rIns="92075" bIns="46038" anchorCtr="1"/>
          <a:lstStyle/>
          <a:p>
            <a:pPr eaLnBrk="1" hangingPunct="1">
              <a:defRPr/>
            </a:pPr>
            <a:r>
              <a:rPr lang="en-US" sz="4000" dirty="0">
                <a:solidFill>
                  <a:srgbClr val="FF0000"/>
                </a:solidFill>
                <a:effectLst>
                  <a:outerShdw blurRad="38100" dist="38100" dir="2700000" algn="tl">
                    <a:srgbClr val="C0C0C0"/>
                  </a:outerShdw>
                </a:effectLst>
              </a:rPr>
              <a:t>Coordinated School Health</a:t>
            </a:r>
          </a:p>
        </p:txBody>
      </p:sp>
      <p:pic>
        <p:nvPicPr>
          <p:cNvPr id="8195" name="Picture 6" descr="HEALTHY_3.gif"/>
          <p:cNvPicPr>
            <a:picLocks noChangeAspect="1"/>
          </p:cNvPicPr>
          <p:nvPr/>
        </p:nvPicPr>
        <p:blipFill>
          <a:blip r:embed="rId3" cstate="print"/>
          <a:srcRect/>
          <a:stretch>
            <a:fillRect/>
          </a:stretch>
        </p:blipFill>
        <p:spPr bwMode="auto">
          <a:xfrm>
            <a:off x="2057400" y="1295400"/>
            <a:ext cx="5029200" cy="4441825"/>
          </a:xfrm>
          <a:prstGeom prst="rect">
            <a:avLst/>
          </a:prstGeom>
          <a:solidFill>
            <a:schemeClr val="folHlink"/>
          </a:solidFill>
          <a:ln w="9525">
            <a:noFill/>
            <a:miter lim="800000"/>
            <a:headEnd/>
            <a:tailEnd/>
          </a:ln>
        </p:spPr>
      </p:pic>
      <p:sp>
        <p:nvSpPr>
          <p:cNvPr id="8196" name="Text Box 7"/>
          <p:cNvSpPr txBox="1">
            <a:spLocks noChangeArrowheads="1"/>
          </p:cNvSpPr>
          <p:nvPr/>
        </p:nvSpPr>
        <p:spPr bwMode="auto">
          <a:xfrm>
            <a:off x="1447800" y="3352800"/>
            <a:ext cx="6705600" cy="457200"/>
          </a:xfrm>
          <a:prstGeom prst="rect">
            <a:avLst/>
          </a:prstGeom>
          <a:noFill/>
          <a:ln w="9525">
            <a:noFill/>
            <a:miter lim="800000"/>
            <a:headEnd/>
            <a:tailEnd/>
          </a:ln>
          <a:effectLst/>
        </p:spPr>
        <p:txBody>
          <a:bodyPr>
            <a:spAutoFit/>
          </a:bodyPr>
          <a:lstStyle/>
          <a:p>
            <a:pPr>
              <a:spcBef>
                <a:spcPct val="50000"/>
              </a:spcBef>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idx="4294967295"/>
          </p:nvPr>
        </p:nvSpPr>
        <p:spPr>
          <a:xfrm>
            <a:off x="0" y="304800"/>
            <a:ext cx="7543800" cy="1143000"/>
          </a:xfrm>
          <a:effectLst>
            <a:outerShdw dist="45791" dir="3378596" algn="ctr" rotWithShape="0">
              <a:schemeClr val="tx1"/>
            </a:outerShdw>
          </a:effectLst>
        </p:spPr>
        <p:txBody>
          <a:bodyPr lIns="92075" tIns="46038" rIns="92075" bIns="46038" anchorCtr="1"/>
          <a:lstStyle/>
          <a:p>
            <a:pPr algn="l" eaLnBrk="1" hangingPunct="1">
              <a:defRPr/>
            </a:pPr>
            <a:r>
              <a:rPr lang="en-US" sz="4000" b="1" dirty="0">
                <a:solidFill>
                  <a:srgbClr val="FF0000"/>
                </a:solidFill>
                <a:effectLst>
                  <a:outerShdw blurRad="38100" dist="38100" dir="2700000" algn="tl">
                    <a:srgbClr val="C0C0C0"/>
                  </a:outerShdw>
                </a:effectLst>
              </a:rPr>
              <a:t>Coordinated School Health</a:t>
            </a:r>
          </a:p>
        </p:txBody>
      </p:sp>
      <p:sp>
        <p:nvSpPr>
          <p:cNvPr id="9219" name="Rectangle 5"/>
          <p:cNvSpPr>
            <a:spLocks noGrp="1" noChangeArrowheads="1"/>
          </p:cNvSpPr>
          <p:nvPr>
            <p:ph type="body" sz="half" idx="4294967295"/>
          </p:nvPr>
        </p:nvSpPr>
        <p:spPr>
          <a:xfrm>
            <a:off x="685800" y="1295400"/>
            <a:ext cx="7261225" cy="4525963"/>
          </a:xfrm>
        </p:spPr>
        <p:txBody>
          <a:bodyPr lIns="92075" tIns="46038" rIns="92075" bIns="46038"/>
          <a:lstStyle/>
          <a:p>
            <a:pPr marL="847725" indent="-330200" eaLnBrk="1" hangingPunct="1">
              <a:lnSpc>
                <a:spcPct val="90000"/>
              </a:lnSpc>
              <a:buFontTx/>
              <a:buNone/>
            </a:pPr>
            <a:r>
              <a:rPr lang="en-US" sz="2800" b="1">
                <a:solidFill>
                  <a:srgbClr val="FF0000"/>
                </a:solidFill>
              </a:rPr>
              <a:t>Eight Components</a:t>
            </a:r>
            <a:r>
              <a:rPr lang="en-US" sz="2800" b="1" u="sng">
                <a:solidFill>
                  <a:srgbClr val="FF0000"/>
                </a:solidFill>
              </a:rPr>
              <a:t> </a:t>
            </a:r>
          </a:p>
          <a:p>
            <a:pPr marL="847725" indent="-330200" eaLnBrk="1" hangingPunct="1">
              <a:lnSpc>
                <a:spcPct val="90000"/>
              </a:lnSpc>
              <a:buFontTx/>
              <a:buNone/>
            </a:pPr>
            <a:endParaRPr lang="en-US" sz="2400" b="1"/>
          </a:p>
          <a:p>
            <a:pPr marL="847725" indent="-330200" eaLnBrk="1" hangingPunct="1">
              <a:lnSpc>
                <a:spcPct val="90000"/>
              </a:lnSpc>
            </a:pPr>
            <a:r>
              <a:rPr lang="en-US" sz="2400" b="1"/>
              <a:t>Health Education</a:t>
            </a:r>
          </a:p>
          <a:p>
            <a:pPr marL="847725" indent="-330200" eaLnBrk="1" hangingPunct="1">
              <a:lnSpc>
                <a:spcPct val="90000"/>
              </a:lnSpc>
            </a:pPr>
            <a:r>
              <a:rPr lang="en-US" sz="2400" b="1"/>
              <a:t>Healthy and Safe School Environment</a:t>
            </a:r>
          </a:p>
          <a:p>
            <a:pPr marL="847725" indent="-330200" eaLnBrk="1" hangingPunct="1">
              <a:lnSpc>
                <a:spcPct val="90000"/>
              </a:lnSpc>
            </a:pPr>
            <a:r>
              <a:rPr lang="en-US" sz="2400" b="1"/>
              <a:t>Counseling and Mental Health Services</a:t>
            </a:r>
          </a:p>
          <a:p>
            <a:pPr marL="847725" indent="-330200" eaLnBrk="1" hangingPunct="1">
              <a:lnSpc>
                <a:spcPct val="90000"/>
              </a:lnSpc>
            </a:pPr>
            <a:r>
              <a:rPr lang="en-US" sz="2400" b="1"/>
              <a:t>Parent and Community Involvement</a:t>
            </a:r>
          </a:p>
          <a:p>
            <a:pPr marL="847725" indent="-330200" eaLnBrk="1" hangingPunct="1">
              <a:lnSpc>
                <a:spcPct val="90000"/>
              </a:lnSpc>
            </a:pPr>
            <a:r>
              <a:rPr lang="en-US" sz="2400" b="1"/>
              <a:t>Staff Wellness Promotion</a:t>
            </a:r>
          </a:p>
          <a:p>
            <a:pPr marL="847725" indent="-330200" eaLnBrk="1" hangingPunct="1">
              <a:lnSpc>
                <a:spcPct val="90000"/>
              </a:lnSpc>
            </a:pPr>
            <a:r>
              <a:rPr lang="en-US" sz="2400" b="1"/>
              <a:t>Health Services</a:t>
            </a:r>
          </a:p>
          <a:p>
            <a:pPr marL="847725" indent="-330200" eaLnBrk="1" hangingPunct="1">
              <a:lnSpc>
                <a:spcPct val="90000"/>
              </a:lnSpc>
            </a:pPr>
            <a:r>
              <a:rPr lang="en-US" sz="2400" b="1"/>
              <a:t>Physical Education</a:t>
            </a:r>
          </a:p>
          <a:p>
            <a:pPr marL="847725" indent="-330200" eaLnBrk="1" hangingPunct="1">
              <a:lnSpc>
                <a:spcPct val="90000"/>
              </a:lnSpc>
            </a:pPr>
            <a:r>
              <a:rPr lang="en-US" sz="2400" b="1"/>
              <a:t>Nutrition Services</a:t>
            </a:r>
          </a:p>
          <a:p>
            <a:pPr marL="847725" indent="-330200" eaLnBrk="1" hangingPunct="1">
              <a:lnSpc>
                <a:spcPct val="90000"/>
              </a:lnSpc>
            </a:pPr>
            <a:endParaRPr lang="en-US" sz="2400" b="1"/>
          </a:p>
          <a:p>
            <a:pPr marL="847725" indent="-330200" eaLnBrk="1" hangingPunct="1">
              <a:lnSpc>
                <a:spcPct val="90000"/>
              </a:lnSpc>
            </a:pPr>
            <a:endParaRPr lang="en-US" sz="2400" b="1"/>
          </a:p>
        </p:txBody>
      </p:sp>
      <p:pic>
        <p:nvPicPr>
          <p:cNvPr id="9220" name="Picture 13" descr="j0291862"/>
          <p:cNvPicPr>
            <a:picLocks noGrp="1" noChangeAspect="1" noChangeArrowheads="1"/>
          </p:cNvPicPr>
          <p:nvPr>
            <p:ph sz="quarter" idx="4294967295"/>
          </p:nvPr>
        </p:nvPicPr>
        <p:blipFill>
          <a:blip r:embed="rId3" cstate="print"/>
          <a:srcRect/>
          <a:stretch>
            <a:fillRect/>
          </a:stretch>
        </p:blipFill>
        <p:spPr>
          <a:xfrm>
            <a:off x="7391400" y="533400"/>
            <a:ext cx="1174750" cy="12192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a:xfrm>
            <a:off x="381000" y="685800"/>
            <a:ext cx="7162800" cy="1143000"/>
          </a:xfrm>
          <a:effectLst>
            <a:outerShdw dist="45791" dir="3378596" algn="ctr" rotWithShape="0">
              <a:schemeClr val="tx1"/>
            </a:outerShdw>
          </a:effectLst>
        </p:spPr>
        <p:txBody>
          <a:bodyPr lIns="92075" tIns="46038" rIns="92075" bIns="46038" anchorCtr="1"/>
          <a:lstStyle/>
          <a:p>
            <a:pPr algn="l" eaLnBrk="1" hangingPunct="1">
              <a:defRPr/>
            </a:pPr>
            <a:r>
              <a:rPr lang="en-US" sz="3600" b="1" dirty="0">
                <a:solidFill>
                  <a:srgbClr val="FF0000"/>
                </a:solidFill>
                <a:effectLst>
                  <a:outerShdw blurRad="38100" dist="38100" dir="2700000" algn="tl">
                    <a:srgbClr val="C0C0C0"/>
                  </a:outerShdw>
                </a:effectLst>
              </a:rPr>
              <a:t>The National Health Education Standards</a:t>
            </a:r>
          </a:p>
        </p:txBody>
      </p:sp>
      <p:sp>
        <p:nvSpPr>
          <p:cNvPr id="11267" name="Text Placeholder 9"/>
          <p:cNvSpPr>
            <a:spLocks noGrp="1"/>
          </p:cNvSpPr>
          <p:nvPr>
            <p:ph type="body" sz="half" idx="4294967295"/>
          </p:nvPr>
        </p:nvSpPr>
        <p:spPr>
          <a:xfrm>
            <a:off x="457200" y="2209800"/>
            <a:ext cx="7826375" cy="3429000"/>
          </a:xfrm>
        </p:spPr>
        <p:txBody>
          <a:bodyPr lIns="92075" tIns="46038" rIns="92075" bIns="46038"/>
          <a:lstStyle/>
          <a:p>
            <a:pPr eaLnBrk="1" hangingPunct="1">
              <a:buFontTx/>
              <a:buNone/>
            </a:pPr>
            <a:r>
              <a:rPr lang="en-US" sz="2800"/>
              <a:t>   </a:t>
            </a:r>
            <a:r>
              <a:rPr lang="en-US" sz="2400"/>
              <a:t>The National Health Education Standards (NHES) are written expectations for what students should know and be able to do by grades 2, 5, 8, and 12 to promote personal, family, and community health. </a:t>
            </a:r>
          </a:p>
          <a:p>
            <a:pPr eaLnBrk="1" hangingPunct="1">
              <a:buFontTx/>
              <a:buNone/>
            </a:pPr>
            <a:endParaRPr lang="en-US" sz="1800"/>
          </a:p>
          <a:p>
            <a:pPr eaLnBrk="1" hangingPunct="1">
              <a:buFontTx/>
              <a:buNone/>
            </a:pPr>
            <a:r>
              <a:rPr lang="en-US" sz="2400"/>
              <a:t>	The standards provide a framework for curriculum development and selection, instruction, and student assessment in health education.</a:t>
            </a:r>
          </a:p>
        </p:txBody>
      </p:sp>
      <p:pic>
        <p:nvPicPr>
          <p:cNvPr id="11268" name="Picture 2" descr="NHES Cover Image">
            <a:hlinkClick r:id="rId2"/>
          </p:cNvPr>
          <p:cNvPicPr>
            <a:picLocks noChangeAspect="1" noChangeArrowheads="1"/>
          </p:cNvPicPr>
          <p:nvPr/>
        </p:nvPicPr>
        <p:blipFill>
          <a:blip r:embed="rId3" cstate="print"/>
          <a:srcRect/>
          <a:stretch>
            <a:fillRect/>
          </a:stretch>
        </p:blipFill>
        <p:spPr bwMode="auto">
          <a:xfrm>
            <a:off x="7543800" y="457200"/>
            <a:ext cx="1023938" cy="13716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4178</TotalTime>
  <Words>1796</Words>
  <Application>Microsoft Office PowerPoint</Application>
  <PresentationFormat>On-screen Show (4:3)</PresentationFormat>
  <Paragraphs>268</Paragraphs>
  <Slides>25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Courier New</vt:lpstr>
      <vt:lpstr>Times New Roman</vt:lpstr>
      <vt:lpstr>Wingdings</vt:lpstr>
      <vt:lpstr>Default Design</vt:lpstr>
      <vt:lpstr> Silverton ISD School Health Advisory Council </vt:lpstr>
      <vt:lpstr>School Health      Advisory Council</vt:lpstr>
      <vt:lpstr>Silverton ISD SHAC Members 2025-2026</vt:lpstr>
      <vt:lpstr>                        What is a SHAC?</vt:lpstr>
      <vt:lpstr> Coordinated School Health</vt:lpstr>
      <vt:lpstr>                  What is Coordinated  School Health?</vt:lpstr>
      <vt:lpstr>Coordinated School Health</vt:lpstr>
      <vt:lpstr>Coordinated School Health</vt:lpstr>
      <vt:lpstr>The National Health Education Standards</vt:lpstr>
      <vt:lpstr>           The National Health Education Standards</vt:lpstr>
      <vt:lpstr>The National Health Education Standards</vt:lpstr>
      <vt:lpstr>                     SHAC’s</vt:lpstr>
      <vt:lpstr>State Legislated SHAC Requirements  Committee-related</vt:lpstr>
      <vt:lpstr>State Legislated Requirements District/Campus-Related</vt:lpstr>
      <vt:lpstr>                  Silverton ISD SHAC Goals for 2025-2026</vt:lpstr>
      <vt:lpstr>Silverton ISD Health Related Activities</vt:lpstr>
      <vt:lpstr>Silverton ISD Health Related Activities</vt:lpstr>
      <vt:lpstr>Silverton ISD Health Related Activities</vt:lpstr>
      <vt:lpstr>Silverton ISD Health Related Activities</vt:lpstr>
      <vt:lpstr>Silverton ISD Health Related Activities</vt:lpstr>
      <vt:lpstr>Silverton ISD Health Related Activities</vt:lpstr>
      <vt:lpstr> Goals for 2026-2027 </vt:lpstr>
      <vt:lpstr>Silverton ISD Information</vt:lpstr>
      <vt:lpstr>                            2025-2026 SHAC  Meeting Dates</vt:lpstr>
      <vt:lpstr>Useful Web Sites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SHACReporttotheSchoolBoard</dc:title>
  <dc:creator>Allaway Shirley</dc:creator>
  <cp:lastModifiedBy>Shandy Beedy</cp:lastModifiedBy>
  <cp:revision>338</cp:revision>
  <cp:lastPrinted>2024-05-08T14:23:30Z</cp:lastPrinted>
  <dcterms:created xsi:type="dcterms:W3CDTF">2009-09-07T17:06:43Z</dcterms:created>
  <dcterms:modified xsi:type="dcterms:W3CDTF">2026-05-01T15:35:55Z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y fmtid="{D5CDD505-2E9C-101B-9397-08002B2CF9AE}" pid="4" name="EktContentLanguage">
    <vt:i4>1033</vt:i4>
  </property>
  <property fmtid="{D5CDD505-2E9C-101B-9397-08002B2CF9AE}" pid="5" name="EktQuickLink">
    <vt:lpwstr>DownloadAsset.aspx?id=66855</vt:lpwstr>
  </property>
  <property fmtid="{D5CDD505-2E9C-101B-9397-08002B2CF9AE}" pid="6" name="EktContentType">
    <vt:i4>101</vt:i4>
  </property>
  <property fmtid="{D5CDD505-2E9C-101B-9397-08002B2CF9AE}" pid="7" name="EktContentSubType">
    <vt:i4>0</vt:i4>
  </property>
  <property fmtid="{D5CDD505-2E9C-101B-9397-08002B2CF9AE}" pid="8" name="EktFolderName">
    <vt:lpwstr/>
  </property>
  <property fmtid="{D5CDD505-2E9C-101B-9397-08002B2CF9AE}" pid="9" name="EktCmsPath">
    <vt:lpwstr/>
  </property>
  <property fmtid="{D5CDD505-2E9C-101B-9397-08002B2CF9AE}" pid="10" name="EktExpiryType">
    <vt:i4>1</vt:i4>
  </property>
  <property fmtid="{D5CDD505-2E9C-101B-9397-08002B2CF9AE}" pid="11" name="EktDateCreated">
    <vt:filetime>2010-11-15T23:21:03Z</vt:filetime>
  </property>
  <property fmtid="{D5CDD505-2E9C-101B-9397-08002B2CF9AE}" pid="12" name="EktDateModified">
    <vt:filetime>2010-11-15T23:21:04Z</vt:filetime>
  </property>
  <property fmtid="{D5CDD505-2E9C-101B-9397-08002B2CF9AE}" pid="13" name="EktTaxCategory">
    <vt:lpwstr/>
  </property>
  <property fmtid="{D5CDD505-2E9C-101B-9397-08002B2CF9AE}" pid="14" name="EktCmsSize">
    <vt:i4>1214976</vt:i4>
  </property>
  <property fmtid="{D5CDD505-2E9C-101B-9397-08002B2CF9AE}" pid="15" name="EktSearchable">
    <vt:i4>1</vt:i4>
  </property>
  <property fmtid="{D5CDD505-2E9C-101B-9397-08002B2CF9AE}" pid="16" name="EktEDescription">
    <vt:lpwstr>&amp;lt;p&amp;gt;Annual Progress Report to School Board State Legislated SHAC Requirements  Committee-related The following are requirements of  local SHACs per legislation:  A parent must serve as a co-chair A minimum of five members must be appointed to serve o</vt:lpwstr>
  </property>
</Properties>
</file>